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62.xml" ContentType="application/vnd.openxmlformats-officedocument.presentationml.tags+xml"/>
  <Override PartName="/ppt/notesSlides/notesSlide83.xml" ContentType="application/vnd.openxmlformats-officedocument.presentationml.notesSlide+xml"/>
  <Override PartName="/ppt/tags/tag63.xml" ContentType="application/vnd.openxmlformats-officedocument.presentationml.tags+xml"/>
  <Override PartName="/ppt/notesSlides/notesSlide8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4"/>
  </p:notesMasterIdLst>
  <p:handoutMasterIdLst>
    <p:handoutMasterId r:id="rId105"/>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56"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357" r:id="rId36"/>
    <p:sldId id="35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4" r:id="rId102"/>
    <p:sldId id="355" r:id="rId103"/>
  </p:sldIdLst>
  <p:sldSz cx="9144000" cy="6858000" type="screen4x3"/>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9" autoAdjust="0"/>
    <p:restoredTop sz="67582" autoAdjust="0"/>
  </p:normalViewPr>
  <p:slideViewPr>
    <p:cSldViewPr snapToGrid="0">
      <p:cViewPr>
        <p:scale>
          <a:sx n="87" d="100"/>
          <a:sy n="87" d="100"/>
        </p:scale>
        <p:origin x="1280" y="104"/>
      </p:cViewPr>
      <p:guideLst>
        <p:guide orient="horz" pos="2160"/>
        <p:guide pos="2880"/>
      </p:guideLst>
    </p:cSldViewPr>
  </p:slideViewPr>
  <p:notesTextViewPr>
    <p:cViewPr>
      <p:scale>
        <a:sx n="140" d="100"/>
        <a:sy n="140" d="100"/>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6/11/relationships/changesInfo" Target="changesInfos/changesInfo1.xml"/><Relationship Id="rId16" Type="http://schemas.openxmlformats.org/officeDocument/2006/relationships/slide" Target="slides/slide11.xml"/><Relationship Id="rId107" Type="http://schemas.openxmlformats.org/officeDocument/2006/relationships/commentAuthors" Target="commentAuthor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gs" Target="tags/tag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7/23/18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43865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”Dependency </a:t>
            </a:r>
            <a:r>
              <a:rPr lang="en-US" dirty="0"/>
              <a:t>Problem</a:t>
            </a:r>
            <a:r>
              <a:rPr dirty="0"/>
              <a:t>” is the extension of the DLL problem to other platforms and situations. Indeed, the fact that we have decades of “DLL </a:t>
            </a:r>
            <a:r>
              <a:rPr lang="en-US" dirty="0"/>
              <a:t>Problems</a:t>
            </a:r>
            <a:r>
              <a:rPr dirty="0"/>
              <a:t>” or “Dependency </a:t>
            </a:r>
            <a:r>
              <a:rPr lang="en-US" dirty="0"/>
              <a:t>Problems</a:t>
            </a:r>
            <a:r>
              <a:rPr dirty="0"/>
              <a:t>”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Fortunately, Dependency </a:t>
            </a:r>
            <a:r>
              <a:rPr lang="en-US" dirty="0"/>
              <a:t>Problem</a:t>
            </a:r>
            <a:r>
              <a:rPr dirty="0"/>
              <a:t>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a:t>
            </a:r>
            <a:r>
              <a:rPr lang="en-US" dirty="0"/>
              <a:t> </a:t>
            </a:r>
            <a:r>
              <a:rPr dirty="0"/>
              <a:t>Unfortunately, it only applies to managed .NET code and the .DLL hell problems tend to occur more with the unmanaged Windows DLLs.
Even when these solutions work, they only fix the problem for the one application. And, any dependencies on the filesystem aren’t helped at all.  Nor </a:t>
            </a:r>
            <a:r>
              <a:rPr lang="en-US" dirty="0"/>
              <a:t>is</a:t>
            </a:r>
            <a:r>
              <a:rPr dirty="0"/>
              <a:t> there any isolation between processes.</a:t>
            </a:r>
            <a:r>
              <a:rPr lang="en-US" dirty="0"/>
              <a:t> This</a:t>
            </a:r>
            <a:r>
              <a:rPr dirty="0"/>
              <a:t>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b="0" dirty="0"/>
              <a:t>.</a:t>
            </a:r>
            <a:r>
              <a:rPr lang="en-US" dirty="0"/>
              <a:t>
</a:t>
            </a:r>
            <a:r>
              <a:rPr dirty="0"/>
              <a:t>
</a:t>
            </a:r>
            <a:r>
              <a:rPr b="1" dirty="0"/>
              <a:t>Participant Notes:</a:t>
            </a:r>
            <a:r>
              <a:rPr dirty="0"/>
              <a:t>
This “Matrix From </a:t>
            </a:r>
            <a:r>
              <a:rPr lang="en-US" dirty="0"/>
              <a:t>Problem</a:t>
            </a:r>
            <a:r>
              <a:rPr dirty="0"/>
              <a:t>” is adapted from the website http://</a:t>
            </a:r>
            <a:r>
              <a:rPr dirty="0" err="1"/>
              <a:t>www.</a:t>
            </a:r>
            <a:r>
              <a:rPr lang="en-US" dirty="0" err="1"/>
              <a:t>d</a:t>
            </a:r>
            <a:r>
              <a:rPr dirty="0" err="1"/>
              <a:t>ocker.com</a:t>
            </a:r>
            <a:r>
              <a:rPr dirty="0"/>
              <a:t> /  The idea here is that we have a number of different components to our app: front-end, back-end, various DBs, services, queues, etc.  These things all come together to make our app, like pieces of the puzzle.</a:t>
            </a:r>
            <a:r>
              <a:rPr lang="en-US" dirty="0"/>
              <a:t> </a:t>
            </a:r>
            <a:r>
              <a:rPr dirty="0"/>
              <a:t>Those pieces will have to be assembled in just the right way on each of our deployment platforms, from local to test, to QA.</a:t>
            </a:r>
            <a:r>
              <a:rPr lang="en-US" dirty="0"/>
              <a:t> </a:t>
            </a:r>
            <a:r>
              <a:rPr dirty="0"/>
              <a:t>How do we ensure that our app works the same way on each of them?  There are many combinations of factors, which is why we call this the ”Matrix from </a:t>
            </a:r>
            <a:r>
              <a:rPr lang="en-US" dirty="0"/>
              <a:t>Problem</a:t>
            </a:r>
            <a:r>
              <a:rPr dirty="0"/>
              <a:t>”.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Virtualization has historically been the answer to these problems. We’ll see in a minute the advantages and disadvantages of containerization versus virtualization.
Virtualization allows us to easily start, stop, and move VMs between machines, simplifying many of our deployment headaches.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797411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a:t>
            </a:r>
            <a:r>
              <a:rPr lang="en-US" dirty="0"/>
              <a:t> </a:t>
            </a:r>
            <a:r>
              <a:rPr dirty="0"/>
              <a:t>“Bare </a:t>
            </a:r>
            <a:r>
              <a:rPr lang="en-US" dirty="0"/>
              <a:t>m</a:t>
            </a:r>
            <a:r>
              <a:rPr dirty="0"/>
              <a:t>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In the modern era, virtualization is ubiquitous and assumed -- if I have a server instance I'm sure it's really a VM and not a "</a:t>
            </a:r>
            <a:r>
              <a:rPr lang="en-US" dirty="0"/>
              <a:t>b</a:t>
            </a:r>
            <a:r>
              <a:rPr dirty="0"/>
              <a:t>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is just a list of the common Virtualization providers. VMWare is the industry leader in the space, especially for deployment.</a:t>
            </a:r>
            <a:r>
              <a:rPr lang="en-US" dirty="0"/>
              <a:t> </a:t>
            </a:r>
            <a:r>
              <a:rPr dirty="0"/>
              <a:t>Windows Hyper-V is used in Microsoft-centric deployment environments. Xen/KVM  and others are open-source technologies used in some environments.
All basically work the same way – </a:t>
            </a:r>
            <a:r>
              <a:rPr lang="en-US" dirty="0"/>
              <a:t>they are the application team that creates a SM image</a:t>
            </a:r>
            <a:r>
              <a:rPr dirty="0"/>
              <a:t>,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is a cost to  virtualization. It's a cost that's worth it, but there is no denying that</a:t>
            </a:r>
            <a:r>
              <a:rPr lang="en-US" dirty="0"/>
              <a:t> </a:t>
            </a:r>
            <a:r>
              <a:rPr dirty="0"/>
              <a:t>there's a cost. Today, we normally think of total cost of ownership. If we need more power,</a:t>
            </a:r>
            <a:r>
              <a:rPr lang="en-US" dirty="0"/>
              <a:t> </a:t>
            </a:r>
            <a:r>
              <a:rPr dirty="0"/>
              <a:t>we can just make ourselves a bit of a bigger instance than what we would ordinarily expect</a:t>
            </a:r>
            <a:r>
              <a:rPr lang="en-US" dirty="0"/>
              <a:t> </a:t>
            </a:r>
            <a:r>
              <a:rPr dirty="0"/>
              <a:t>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r>
              <a:rPr lang="en-US" b="1" i="1" dirty="0"/>
              <a:t>Instructor Notes:</a:t>
            </a:r>
          </a:p>
          <a:p>
            <a:r>
              <a:rPr lang="en-US" b="0" i="1" dirty="0"/>
              <a:t>Please Refer to the Participant Notes.</a:t>
            </a:r>
            <a:r>
              <a:rPr lang="en-US" dirty="0"/>
              <a:t>
</a:t>
            </a:r>
            <a:r>
              <a:rPr lang="en-US" b="1" dirty="0"/>
              <a:t>Participant Notes:</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US" dirty="0"/>
              <a:t>W</a:t>
            </a:r>
            <a:r>
              <a:rPr dirty="0"/>
              <a:t>indows apps, for instance).
But most of the time, this is just a waste</a:t>
            </a:r>
            <a:r>
              <a:rPr lang="en-US" dirty="0"/>
              <a:t>. </a:t>
            </a:r>
            <a:r>
              <a:rPr dirty="0"/>
              <a:t>The Host itself has an OS running in order to run, then, each of the guests have an OS as well.</a:t>
            </a:r>
            <a:r>
              <a:rPr lang="en-US" dirty="0"/>
              <a:t> </a:t>
            </a:r>
            <a:r>
              <a:rPr dirty="0"/>
              <a:t>Do we really need to run copies of the OS</a:t>
            </a:r>
            <a:r>
              <a:rPr lang="en-US" dirty="0"/>
              <a:t>?</a:t>
            </a:r>
            <a:r>
              <a:rPr dirty="0"/>
              <a:t>
The solution is often to run the most stripped down, lightweight OS possible in each of the guests.</a:t>
            </a:r>
            <a:r>
              <a:rPr lang="en-US" dirty="0"/>
              <a:t> </a:t>
            </a:r>
            <a:r>
              <a:rPr dirty="0"/>
              <a:t>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endParaRPr lang="en-US" b="1" i="1" dirty="0"/>
          </a:p>
          <a:p>
            <a:r>
              <a:rPr dirty="0"/>
              <a:t>
</a:t>
            </a:r>
            <a:r>
              <a:rPr b="1" dirty="0"/>
              <a:t>Participant Notes:</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US" dirty="0"/>
              <a:t>,</a:t>
            </a:r>
            <a:r>
              <a:rPr dirty="0"/>
              <a:t>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Containers in some ways resemble package management systems like apt on Ubuntu/</a:t>
            </a:r>
            <a:r>
              <a:rPr dirty="0" err="1"/>
              <a:t>Debian</a:t>
            </a:r>
            <a:r>
              <a:rPr dirty="0"/>
              <a:t> and rpm/yum on </a:t>
            </a:r>
            <a:r>
              <a:rPr dirty="0" err="1"/>
              <a:t>RedHat</a:t>
            </a:r>
            <a:r>
              <a:rPr dirty="0"/>
              <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i="1" dirty="0"/>
              <a:t>
</a:t>
            </a:r>
          </a:p>
          <a:p>
            <a:r>
              <a:rPr dirty="0"/>
              <a:t>
</a:t>
            </a:r>
            <a:r>
              <a:rPr b="1" dirty="0"/>
              <a:t>Participant Notes:</a:t>
            </a:r>
            <a:r>
              <a:rPr dirty="0"/>
              <a:t>
This slide follows up with the Matrix </a:t>
            </a:r>
            <a:r>
              <a:rPr lang="en-US" dirty="0"/>
              <a:t>f</a:t>
            </a:r>
            <a:r>
              <a:rPr dirty="0"/>
              <a:t>rom </a:t>
            </a:r>
            <a:r>
              <a:rPr lang="en-US" dirty="0"/>
              <a:t>Problem</a:t>
            </a:r>
            <a:r>
              <a:rPr dirty="0"/>
              <a:t>,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are a number of use cases NOT to use containers.</a:t>
            </a:r>
            <a:r>
              <a:rPr lang="en-US" dirty="0"/>
              <a:t> </a:t>
            </a:r>
            <a:r>
              <a:rPr dirty="0"/>
              <a:t>Here is some explanation:
Multiple OS: One of the main use cases for desktop virtualization is to run various Operating Systems</a:t>
            </a:r>
            <a:r>
              <a:rPr lang="en-US" dirty="0"/>
              <a:t>. </a:t>
            </a:r>
            <a:r>
              <a:rPr dirty="0"/>
              <a:t>This can be because, say,</a:t>
            </a:r>
            <a:r>
              <a:rPr lang="en-US" dirty="0"/>
              <a:t> For example, </a:t>
            </a:r>
            <a:r>
              <a:rPr dirty="0"/>
              <a:t>Mac users want to run their favorite </a:t>
            </a:r>
            <a:r>
              <a:rPr lang="en-US" dirty="0"/>
              <a:t>W</a:t>
            </a:r>
            <a:r>
              <a:rPr dirty="0"/>
              <a:t>indows Application, or Windows users want to run something inside of Ubuntu Linux.</a:t>
            </a:r>
            <a:r>
              <a:rPr lang="en-US" dirty="0"/>
              <a:t> </a:t>
            </a:r>
            <a:r>
              <a:rPr dirty="0"/>
              <a:t>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US" dirty="0"/>
              <a:t>f</a:t>
            </a:r>
            <a:r>
              <a:rPr dirty="0"/>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a:t>
            </a:r>
            <a:r>
              <a:rPr lang="fa-IR" dirty="0"/>
              <a:t> </a:t>
            </a:r>
            <a:r>
              <a:rPr dirty="0"/>
              <a:t>Let’s say, for example, that the application is designed to store data as local files in its run directory.</a:t>
            </a:r>
            <a:r>
              <a:rPr lang="en-US" dirty="0"/>
              <a:t> </a:t>
            </a:r>
            <a:r>
              <a:rPr dirty="0"/>
              <a:t>This is generally a really bad idea, but one that is extremely common.</a:t>
            </a:r>
            <a:r>
              <a:rPr lang="fa-IR" dirty="0"/>
              <a:t> </a:t>
            </a:r>
            <a:r>
              <a:rPr dirty="0"/>
              <a:t>Containers can complicate</a:t>
            </a:r>
            <a:r>
              <a:rPr lang="en-US" dirty="0"/>
              <a:t>d</a:t>
            </a:r>
            <a:r>
              <a:rPr dirty="0"/>
              <a:t> because the app is generally designed to run from an immutable container image.</a:t>
            </a:r>
            <a:r>
              <a:rPr lang="fa-IR" dirty="0"/>
              <a:t> </a:t>
            </a:r>
            <a:r>
              <a:rPr dirty="0"/>
              <a:t>Changes to the state of the application are reserved fro changing the data, which we want in special attachable volumes.
Security: Running untrusted code is not a good use case for containers.</a:t>
            </a:r>
            <a:r>
              <a:rPr lang="en-US" dirty="0"/>
              <a:t> </a:t>
            </a:r>
            <a:r>
              <a:rPr dirty="0"/>
              <a:t>While containers do make it more secure to do so than without the container, code run in the container which involves a kernel exploit will then affect the host kernel, and with it the running kernel for all other containers.</a:t>
            </a:r>
            <a:r>
              <a:rPr lang="fa-IR" dirty="0"/>
              <a:t> </a:t>
            </a:r>
            <a:r>
              <a:rPr dirty="0"/>
              <a:t>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r>
              <a:rPr lang="en-US" dirty="0"/>
              <a:t>
</a:t>
            </a:r>
            <a:r>
              <a:rPr lang="en-US" b="0" i="1" dirty="0"/>
              <a:t>Please Refer to the Participant Notes</a:t>
            </a:r>
            <a:r>
              <a:rPr lang="en-US" b="0" dirty="0"/>
              <a:t>.</a:t>
            </a:r>
            <a:r>
              <a:rPr lang="en-US" dirty="0"/>
              <a:t>
</a:t>
            </a:r>
          </a:p>
          <a:p>
            <a:r>
              <a:rPr lang="en-US" dirty="0"/>
              <a:t>
</a:t>
            </a:r>
            <a:r>
              <a:rPr lang="en-US" b="1" dirty="0"/>
              <a:t>Participant Notes:</a:t>
            </a:r>
            <a:r>
              <a:rPr lang="en-US" dirty="0"/>
              <a:t>
There is a long history of container building blocks in Unix systems. It's important for learners to remember that containers didn't come out of thin air, and Docker was by no means the first company to create containers. Docker's ingenuity was mainly to create an attractive, easy-to-use ecosystem for containers.
It's a lot like the relationship between </a:t>
            </a:r>
            <a:r>
              <a:rPr lang="en-US" dirty="0" err="1"/>
              <a:t>git</a:t>
            </a:r>
            <a:r>
              <a:rPr lang="en-US" dirty="0"/>
              <a:t> and GitHub. </a:t>
            </a:r>
            <a:r>
              <a:rPr lang="en-US" dirty="0" err="1"/>
              <a:t>Git</a:t>
            </a:r>
            <a:r>
              <a:rPr lang="en-US" dirty="0"/>
              <a:t> was around long before GitHub, but GitHub created a set of tools and integration that made </a:t>
            </a:r>
            <a:r>
              <a:rPr lang="en-US" dirty="0" err="1"/>
              <a:t>Git</a:t>
            </a:r>
            <a:r>
              <a:rPr lang="en-US" dirty="0"/>
              <a:t> a lot easier to use.
Users should be familiar with "</a:t>
            </a:r>
            <a:r>
              <a:rPr lang="en-US" dirty="0" err="1"/>
              <a:t>chroot</a:t>
            </a:r>
            <a:r>
              <a:rPr lang="en-US" dirty="0"/>
              <a:t>" if they have used Linux. </a:t>
            </a:r>
            <a:r>
              <a:rPr lang="en-US" dirty="0" err="1"/>
              <a:t>chroot</a:t>
            </a:r>
            <a:r>
              <a:rPr lang="en-US" dirty="0"/>
              <a:t> is for filesystem isolation. </a:t>
            </a:r>
            <a:r>
              <a:rPr lang="en-US" dirty="0" err="1"/>
              <a:t>chroot</a:t>
            </a:r>
            <a:r>
              <a:rPr lang="en-US" dirty="0"/>
              <a:t> has been around since forever, and it gives the ability for a process to have a customized, usually restricted view of a filesystem. It does not give users the ability to combine together different filesystems or parts of a filesystem. To do that, you need </a:t>
            </a:r>
            <a:r>
              <a:rPr lang="en-US" dirty="0" err="1"/>
              <a:t>OverlayFS</a:t>
            </a:r>
            <a:r>
              <a:rPr lang="en-US" dirty="0"/>
              <a:t> or a similar tool.
The Jail command only exists in BSD, and interestingly a variation of a BSD jail
is used in Apple's iOS. Each app runs in a "jail", which is why installing
unauthorized Apps is called "jailbreaking." Typically, breaking out of a jail
requires some sort of exploit, it's a bit like gaining root access to a computer.
Jails are good for running code which is not completely trusted, but it's not
as secure as running inside a VM.
Linux namespaces are design for process isolation. This means that we can develop groups of processes, each with their own PIDs, names, etc., and the processes in one group cannot see or communicate with those in another group. It is called namespaces because we can have duplicate PIDs in different groups, and that's OK, similar to namespaces in programming languages like C++ and Java.
</a:t>
            </a:r>
            <a:r>
              <a:rPr lang="en-US" dirty="0" err="1"/>
              <a:t>Cgroups</a:t>
            </a:r>
            <a:r>
              <a:rPr lang="en-US" dirty="0"/>
              <a:t> allow us to do resource isolation. It's a bit like "nice" on steroids, allowing us to be able to much more strictly partition resources such as memory, CPU, I/O devices, much in the same way that we would partition for a VM. However, </a:t>
            </a:r>
            <a:r>
              <a:rPr lang="en-US" dirty="0" err="1"/>
              <a:t>Cgroups</a:t>
            </a:r>
            <a:r>
              <a:rPr lang="en-US" dirty="0"/>
              <a:t> are NOT VMs, just merely a way to control existing process's resources.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45155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Linux Containers, or LXC is really the combination of </a:t>
            </a:r>
            <a:r>
              <a:rPr lang="en-US" dirty="0" err="1"/>
              <a:t>chroot</a:t>
            </a:r>
            <a:r>
              <a:rPr lang="en-US" dirty="0"/>
              <a:t>, namespaces, and </a:t>
            </a:r>
            <a:r>
              <a:rPr lang="en-US" dirty="0" err="1"/>
              <a:t>Cgroups</a:t>
            </a:r>
            <a:r>
              <a:rPr lang="en-US" dirty="0"/>
              <a:t>. These three things together make up Linux Containers, which are the Linux replacement for the BSD jail, which does not work on Linux.  As LXC is built into the Linux kernel, there is no need for any customization to make it work in modern Linux.
Since Docker containers were originally built on top of LXC, LXC is a good basis for understanding how Docker works. Since version 1.1 of Docker, all LXC dependencies have been removed, though kernel namespaces and </a:t>
            </a:r>
            <a:r>
              <a:rPr lang="en-US" dirty="0" err="1"/>
              <a:t>Cgroups</a:t>
            </a:r>
            <a:r>
              <a:rPr lang="en-US" dirty="0"/>
              <a:t> are still requirements for Docker.
LXC originally did not use hardware virtualization support at all, and is still not required, strictly speaking for simply containerizing. However, the
VT-x extensions can be useful for process isolation and so are used.
Docker as we know it today could not exist without </a:t>
            </a:r>
            <a:r>
              <a:rPr lang="en-US" dirty="0" err="1"/>
              <a:t>OverlayFS</a:t>
            </a:r>
            <a:r>
              <a:rPr lang="en-US" dirty="0"/>
              <a:t> or </a:t>
            </a:r>
            <a:r>
              <a:rPr lang="en-US" dirty="0" err="1"/>
              <a:t>UnionFS</a:t>
            </a:r>
            <a:r>
              <a:rPr lang="en-US" dirty="0"/>
              <a:t>. That's because the way we layer containers filesystems on top of one another is not possible with </a:t>
            </a:r>
            <a:r>
              <a:rPr lang="en-US" dirty="0" err="1"/>
              <a:t>chroot</a:t>
            </a:r>
            <a:r>
              <a:rPr lang="en-US" dirty="0"/>
              <a:t> alone. </a:t>
            </a:r>
            <a:r>
              <a:rPr lang="en-US" dirty="0" err="1"/>
              <a:t>OverlayFS</a:t>
            </a:r>
            <a:r>
              <a:rPr lang="en-US" dirty="0"/>
              <a:t> or </a:t>
            </a:r>
            <a:r>
              <a:rPr lang="en-US" dirty="0" err="1"/>
              <a:t>UnionFS</a:t>
            </a:r>
            <a:r>
              <a:rPr lang="en-US" dirty="0"/>
              <a:t> allows us to put many filesystems on top for each other to make a virtual filesystem for the container.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13472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dirty="0"/>
              <a:t>
Docker has become the de-facto standard component for </a:t>
            </a:r>
            <a:r>
              <a:rPr lang="en-US" dirty="0"/>
              <a:t>containers</a:t>
            </a:r>
            <a:r>
              <a:rPr dirty="0"/>
              <a:t>. Interestingly,</a:t>
            </a:r>
            <a:r>
              <a:rPr lang="en-US" dirty="0"/>
              <a:t> </a:t>
            </a:r>
            <a:r>
              <a:rPr dirty="0"/>
              <a:t>prior to Docker's release, container management systems like Mesos and Kubernetes used other container formats.</a:t>
            </a:r>
            <a:r>
              <a:rPr lang="en-US" dirty="0"/>
              <a:t> </a:t>
            </a:r>
            <a:r>
              <a:rPr dirty="0"/>
              <a:t>However, given Docker's popularity most of the </a:t>
            </a:r>
            <a:r>
              <a:rPr lang="en-US" dirty="0"/>
              <a:t> </a:t>
            </a:r>
            <a:r>
              <a:rPr dirty="0"/>
              <a:t>toolchains has converted to </a:t>
            </a:r>
            <a:r>
              <a:rPr lang="en-US" dirty="0"/>
              <a:t>D</a:t>
            </a:r>
            <a:r>
              <a:rPr dirty="0"/>
              <a:t>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a:t>
            </a:r>
            <a:r>
              <a:rPr lang="en-US" dirty="0"/>
              <a:t> </a:t>
            </a:r>
            <a:r>
              <a:rPr dirty="0"/>
              <a:t>repositories.
Docker's developer toolchain is its other main contribution. Docker's tools</a:t>
            </a:r>
            <a:r>
              <a:rPr lang="en-US" dirty="0"/>
              <a:t> </a:t>
            </a:r>
            <a:r>
              <a:rPr dirty="0"/>
              <a:t>allow users to very easily create new containers using its </a:t>
            </a:r>
            <a:r>
              <a:rPr dirty="0" err="1"/>
              <a:t>Dockerfile</a:t>
            </a:r>
            <a:r>
              <a:rPr dirty="0"/>
              <a:t> format,</a:t>
            </a:r>
            <a:r>
              <a:rPr lang="en-US" dirty="0"/>
              <a:t> </a:t>
            </a:r>
            <a:r>
              <a:rPr dirty="0"/>
              <a:t>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Docker's name is almost synonymous with containers. While arguably Docker's contribution is not the largest or the most significant to the container ecosystem, it is the one that is closest to the developer -- as the developer relies on Docker tools to create container application images.</a:t>
            </a:r>
          </a:p>
          <a:p>
            <a:endParaRPr lang="en-US" b="0" dirty="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i="1" dirty="0"/>
              <a:t>Please Refer to the Participant Note.</a:t>
            </a:r>
            <a:r>
              <a:rPr dirty="0"/>
              <a:t>
</a:t>
            </a:r>
            <a:r>
              <a:rPr b="1" dirty="0"/>
              <a:t>Participant Notes:</a:t>
            </a:r>
            <a:r>
              <a:rPr dirty="0"/>
              <a:t>
We are introducing the problem of deployment. The problem here</a:t>
            </a:r>
            <a:r>
              <a:rPr lang="en-US" dirty="0"/>
              <a:t> </a:t>
            </a:r>
            <a:r>
              <a:rPr dirty="0"/>
              <a:t>is that as an application is far more than just code.</a:t>
            </a:r>
            <a:r>
              <a:rPr lang="en-US" dirty="0"/>
              <a:t> The c</a:t>
            </a:r>
            <a:r>
              <a:rPr dirty="0"/>
              <a:t>ode is</a:t>
            </a:r>
            <a:r>
              <a:rPr lang="en-US" dirty="0"/>
              <a:t> </a:t>
            </a:r>
            <a:r>
              <a:rPr dirty="0"/>
              <a:t>one small part of an application.
We are introducing the "It worked on my computer" problem</a:t>
            </a:r>
            <a:r>
              <a:rPr lang="en-US" dirty="0"/>
              <a:t>. </a:t>
            </a:r>
            <a:r>
              <a:rPr dirty="0"/>
              <a:t>VMs</a:t>
            </a:r>
            <a:r>
              <a:rPr lang="en-US" dirty="0"/>
              <a:t> </a:t>
            </a:r>
            <a:r>
              <a:rPr dirty="0"/>
              <a:t>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It's important to understand how containers work. They generally use the host kernel. We say generally because in fact on non-Linux platforms the kernel is usually virtualized.</a:t>
            </a:r>
          </a:p>
          <a:p>
            <a:r>
              <a:rPr lang="en-US" sz="1200" kern="1200" dirty="0">
                <a:solidFill>
                  <a:schemeClr val="tx1"/>
                </a:solidFill>
                <a:effectLst/>
                <a:latin typeface="+mn-lt"/>
                <a:ea typeface="+mn-ea"/>
                <a:cs typeface="+mn-cs"/>
              </a:rPr>
              <a:t>The situation is a little complicated when it comes to Windows, because there are multiple incompatible Windows kernels for various flavors of Windows. Because of that, most Windows "Native" containers run in virtualized mode except in production.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739698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a:t>
            </a:r>
            <a:r>
              <a:rPr dirty="0" err="1"/>
              <a:t>VirtualBox</a:t>
            </a:r>
            <a:r>
              <a:rPr dirty="0"/>
              <a:t>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Native Windows Containers are not all that common at this time, but Microsoft is pushing them because they realize that the Windows platform needs to be have this capability to continue to be relevant as a server-side platform.</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2695510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2545558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Apple is an extremely popular platform for development, so it comes as no surprise that Docker has versions for this platform. As Apple has no real presence in the data center, it is strictly for development.</a:t>
            </a:r>
          </a:p>
          <a:p>
            <a:r>
              <a:rPr lang="en-US" sz="1200" kern="1200" dirty="0">
                <a:solidFill>
                  <a:schemeClr val="tx1"/>
                </a:solidFill>
                <a:effectLst/>
                <a:latin typeface="+mn-lt"/>
                <a:ea typeface="+mn-ea"/>
                <a:cs typeface="+mn-cs"/>
              </a:rPr>
              <a:t>While it's often thought that Apple is built on top of Unix, it has chosen BSD Unix as its base, which is not compatible with the Linux Kernel. So, like Windows, Mac users must run in a VM, though unlike Windows, all modern Mac systems are capable of running virtualization without any special actions.</a:t>
            </a:r>
          </a:p>
          <a:p>
            <a:r>
              <a:rPr lang="en-US" sz="1200" kern="1200" dirty="0">
                <a:solidFill>
                  <a:schemeClr val="tx1"/>
                </a:solidFill>
                <a:effectLst/>
                <a:latin typeface="+mn-lt"/>
                <a:ea typeface="+mn-ea"/>
                <a:cs typeface="+mn-cs"/>
              </a:rPr>
              <a:t>There is no way to run "native" Windows containers on Mac, except for in a VM. This isn't a common use case.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333102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2081762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945903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If Docker's container image format is its first great contribution, Docker Hub and similar container registries are the second. The fact that users can share and get container images from Docker Hub is a huge catalyst to containers, as it allows code to be shared across multiple teams. More importantly, it means there's no reason to re-invent the wheel. In fact, Docker Hub is designed to minimize re-invention of any kind.</a:t>
            </a:r>
          </a:p>
          <a:p>
            <a:r>
              <a:rPr lang="en-US" sz="1200" kern="1200" dirty="0">
                <a:solidFill>
                  <a:schemeClr val="tx1"/>
                </a:solidFill>
                <a:effectLst/>
                <a:latin typeface="+mn-lt"/>
                <a:ea typeface="+mn-ea"/>
                <a:cs typeface="+mn-cs"/>
              </a:rPr>
              <a:t>We will see later how Docker's build process allows us to leverage other people's work.</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2119136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Corporate environments invariably have Docker Hub blocked, much like Maven repository coordinate and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itself. Because of this, companies are able to use private container registries. In fact, this is encouraged in Docker and rarely will someone attempt to put something out on public Docker Hub unless there is a very good reason to do so.</a:t>
            </a:r>
          </a:p>
          <a:p>
            <a:r>
              <a:rPr lang="en-US" sz="1200" kern="1200" dirty="0">
                <a:solidFill>
                  <a:schemeClr val="tx1"/>
                </a:solidFill>
                <a:effectLst/>
                <a:latin typeface="+mn-lt"/>
                <a:ea typeface="+mn-ea"/>
                <a:cs typeface="+mn-cs"/>
              </a:rPr>
              <a:t>The doesn't mean that one can't use Docker Hub. If you want to start with, say, a basic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image, using something from Docker Hub as a start makes a lot of sense.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4212414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Anyone who has used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will find the Docker syntax easy to remember. Instead of using a copy of the source code repository, Docker will store the binary container image (usually a hash) in a local place on the user's hard drive.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111940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b="0" i="1" dirty="0"/>
              <a:t>Please Refer to the Participant Notes.</a:t>
            </a:r>
            <a:r>
              <a:rPr dirty="0"/>
              <a:t>
</a:t>
            </a:r>
            <a:r>
              <a:rPr b="1" dirty="0"/>
              <a:t>Participant Notes:</a:t>
            </a:r>
            <a:r>
              <a:rPr dirty="0"/>
              <a:t>
Setting up the environment right usually results in problems. Developers</a:t>
            </a:r>
            <a:r>
              <a:rPr lang="en-US" dirty="0"/>
              <a:t> </a:t>
            </a:r>
            <a:r>
              <a:rPr dirty="0"/>
              <a:t>have implicit dependencies on libraries, versions, </a:t>
            </a:r>
            <a:r>
              <a:rPr lang="en-US" dirty="0"/>
              <a:t>etc.</a:t>
            </a:r>
            <a:r>
              <a:rPr dirty="0"/>
              <a:t> that are hidden.
It's often very difficult to figure out what these dependencies are.
Take, for example, a python application.</a:t>
            </a:r>
            <a:r>
              <a:rPr lang="en-US" dirty="0"/>
              <a:t> </a:t>
            </a:r>
            <a:r>
              <a:rPr dirty="0"/>
              <a:t>The developer has already installed</a:t>
            </a:r>
            <a:r>
              <a:rPr lang="en-US" dirty="0"/>
              <a:t> </a:t>
            </a:r>
            <a:r>
              <a:rPr dirty="0"/>
              <a:t>dozens of packages for other apps.</a:t>
            </a:r>
            <a:r>
              <a:rPr lang="en-US" dirty="0"/>
              <a:t> </a:t>
            </a:r>
            <a:r>
              <a:rPr dirty="0"/>
              <a:t>So, this app "just works" because</a:t>
            </a:r>
            <a:r>
              <a:rPr lang="en-US" dirty="0"/>
              <a:t> </a:t>
            </a:r>
            <a:r>
              <a:rPr dirty="0"/>
              <a:t>the</a:t>
            </a:r>
            <a:r>
              <a:rPr lang="en-US" dirty="0"/>
              <a:t> </a:t>
            </a:r>
            <a:r>
              <a:rPr dirty="0"/>
              <a:t>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will show all the containers that you currently have. Note that you may see containers show up that aren't in fact directly being used. That's because the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pull will recursively bring down containers and store them.</a:t>
            </a:r>
          </a:p>
          <a:p>
            <a:r>
              <a:rPr lang="en-US" sz="1200" kern="1200" dirty="0">
                <a:solidFill>
                  <a:schemeClr val="tx1"/>
                </a:solidFill>
                <a:effectLst/>
                <a:latin typeface="+mn-lt"/>
                <a:ea typeface="+mn-ea"/>
                <a:cs typeface="+mn-cs"/>
              </a:rPr>
              <a:t>Note that every time you start a container, you will continue to see that container in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Do not be alarmed, because only the differences between the original image and the stopped container will be stored.</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2159284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Docker containers can be started with "run" -- this is because it's better to look at running a container as more like an app than a VM.</a:t>
            </a:r>
          </a:p>
          <a:p>
            <a:r>
              <a:rPr lang="en-US" sz="1200" kern="1200" dirty="0">
                <a:solidFill>
                  <a:schemeClr val="tx1"/>
                </a:solidFill>
                <a:effectLst/>
                <a:latin typeface="+mn-lt"/>
                <a:ea typeface="+mn-ea"/>
                <a:cs typeface="+mn-cs"/>
              </a:rPr>
              <a:t>Alpine is extremely popular as mini-sized Linux to start containers. While running with a starter like </a:t>
            </a:r>
            <a:r>
              <a:rPr lang="en-US" sz="1200" kern="1200" dirty="0" err="1">
                <a:solidFill>
                  <a:schemeClr val="tx1"/>
                </a:solidFill>
                <a:effectLst/>
                <a:latin typeface="+mn-lt"/>
                <a:ea typeface="+mn-ea"/>
                <a:cs typeface="+mn-cs"/>
              </a:rPr>
              <a:t>ubuntu</a:t>
            </a:r>
            <a:r>
              <a:rPr lang="en-US" sz="1200" kern="1200" dirty="0">
                <a:solidFill>
                  <a:schemeClr val="tx1"/>
                </a:solidFill>
                <a:effectLst/>
                <a:latin typeface="+mn-lt"/>
                <a:ea typeface="+mn-ea"/>
                <a:cs typeface="+mn-cs"/>
              </a:rPr>
              <a:t> certainly gives a lot more power plus the familiarity with ordinary tools like "bash", alpine is great when all we really need is just enough of an OS to run our application.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68556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Many users ask how to "</a:t>
            </a:r>
            <a:r>
              <a:rPr lang="en-US" sz="1200" kern="1200" dirty="0" err="1">
                <a:solidFill>
                  <a:schemeClr val="tx1"/>
                </a:solidFill>
                <a:effectLst/>
                <a:latin typeface="+mn-lt"/>
                <a:ea typeface="+mn-ea"/>
                <a:cs typeface="+mn-cs"/>
              </a:rPr>
              <a:t>ssh</a:t>
            </a:r>
            <a:r>
              <a:rPr lang="en-US" sz="1200" kern="1200" dirty="0">
                <a:solidFill>
                  <a:schemeClr val="tx1"/>
                </a:solidFill>
                <a:effectLst/>
                <a:latin typeface="+mn-lt"/>
                <a:ea typeface="+mn-ea"/>
                <a:cs typeface="+mn-cs"/>
              </a:rPr>
              <a:t>" to the container. This isn't typically how we accomplish this, instead, what we do is to attach our terminal to the container.</a:t>
            </a:r>
          </a:p>
          <a:p>
            <a:r>
              <a:rPr lang="en-US" sz="1200" kern="1200" dirty="0">
                <a:solidFill>
                  <a:schemeClr val="tx1"/>
                </a:solidFill>
                <a:effectLst/>
                <a:latin typeface="+mn-lt"/>
                <a:ea typeface="+mn-ea"/>
                <a:cs typeface="+mn-cs"/>
              </a:rPr>
              <a:t>Some containers we probably want to automatically stop when we are not longer using the container. This depends a lot of the use case. If the container is more of background service, then we probably do not want to do this. However, if it is an interactive application then this is not a bad idea.</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1858149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2526647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is a good way to clean up and de-clutter our container registry. That said, one should not expect to save lots of space by 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because even larger container images are stored in the base repository, and deleing our derived images from these will not save an extraordinary amount of space.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Remember, Docker overlays changes from one filesystem to the next, so only the changes will be removed.</a:t>
            </a:r>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3966302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r>
              <a:rPr lang="en-US" sz="1200" kern="1200" dirty="0">
                <a:solidFill>
                  <a:schemeClr val="tx1"/>
                </a:solidFill>
                <a:effectLst/>
                <a:latin typeface="+mn-lt"/>
                <a:ea typeface="+mn-ea"/>
                <a:cs typeface="+mn-cs"/>
              </a:rPr>
              <a:t>We differentiate between the container image and the container instance. The image is not going to be directly deleted this way, but the instance will be.</a:t>
            </a:r>
          </a:p>
          <a:p>
            <a:r>
              <a:rPr lang="en-US" sz="1200" kern="1200" dirty="0">
                <a:solidFill>
                  <a:schemeClr val="tx1"/>
                </a:solidFill>
                <a:effectLst/>
                <a:latin typeface="+mn-lt"/>
                <a:ea typeface="+mn-ea"/>
                <a:cs typeface="+mn-cs"/>
              </a:rPr>
              <a:t>Knowing the difference between instance and image is extremely important.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53</a:t>
            </a:fld>
            <a:endParaRPr lang="en-US" dirty="0"/>
          </a:p>
        </p:txBody>
      </p:sp>
    </p:spTree>
    <p:extLst>
      <p:ext uri="{BB962C8B-B14F-4D97-AF65-F5344CB8AC3E}">
        <p14:creationId xmlns:p14="http://schemas.microsoft.com/office/powerpoint/2010/main" val="1267692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668037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300570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56</a:t>
            </a:fld>
            <a:endParaRPr lang="en-US" dirty="0"/>
          </a:p>
        </p:txBody>
      </p:sp>
    </p:spTree>
    <p:extLst>
      <p:ext uri="{BB962C8B-B14F-4D97-AF65-F5344CB8AC3E}">
        <p14:creationId xmlns:p14="http://schemas.microsoft.com/office/powerpoint/2010/main" val="1043024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201782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dirty="0"/>
              <a:t>
</a:t>
            </a:r>
          </a:p>
          <a:p>
            <a:r>
              <a:rPr dirty="0"/>
              <a:t>
</a:t>
            </a:r>
            <a:r>
              <a:rPr b="1" i="0" dirty="0"/>
              <a:t>Participant Notes:</a:t>
            </a:r>
            <a:r>
              <a:rPr dirty="0"/>
              <a:t>
Once we fix our problems, we’re by no means done.</a:t>
            </a:r>
            <a:r>
              <a:rPr lang="en-US" dirty="0"/>
              <a:t> </a:t>
            </a:r>
            <a:r>
              <a:rPr dirty="0"/>
              <a:t>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a:t>
            </a:r>
            <a:r>
              <a:rPr lang="en-US" dirty="0"/>
              <a:t> </a:t>
            </a:r>
            <a:r>
              <a:rPr dirty="0"/>
              <a:t>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4162458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2736065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60</a:t>
            </a:fld>
            <a:endParaRPr lang="en-US" dirty="0"/>
          </a:p>
        </p:txBody>
      </p:sp>
    </p:spTree>
    <p:extLst>
      <p:ext uri="{BB962C8B-B14F-4D97-AF65-F5344CB8AC3E}">
        <p14:creationId xmlns:p14="http://schemas.microsoft.com/office/powerpoint/2010/main" val="950882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61</a:t>
            </a:fld>
            <a:endParaRPr lang="en-US" dirty="0"/>
          </a:p>
        </p:txBody>
      </p:sp>
    </p:spTree>
    <p:extLst>
      <p:ext uri="{BB962C8B-B14F-4D97-AF65-F5344CB8AC3E}">
        <p14:creationId xmlns:p14="http://schemas.microsoft.com/office/powerpoint/2010/main" val="2171918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63</a:t>
            </a:fld>
            <a:endParaRPr lang="en-US" dirty="0"/>
          </a:p>
        </p:txBody>
      </p:sp>
    </p:spTree>
    <p:extLst>
      <p:ext uri="{BB962C8B-B14F-4D97-AF65-F5344CB8AC3E}">
        <p14:creationId xmlns:p14="http://schemas.microsoft.com/office/powerpoint/2010/main" val="1222218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64</a:t>
            </a:fld>
            <a:endParaRPr lang="en-US" dirty="0"/>
          </a:p>
        </p:txBody>
      </p:sp>
    </p:spTree>
    <p:extLst>
      <p:ext uri="{BB962C8B-B14F-4D97-AF65-F5344CB8AC3E}">
        <p14:creationId xmlns:p14="http://schemas.microsoft.com/office/powerpoint/2010/main" val="146308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66</a:t>
            </a:fld>
            <a:endParaRPr lang="en-US" dirty="0"/>
          </a:p>
        </p:txBody>
      </p:sp>
    </p:spTree>
    <p:extLst>
      <p:ext uri="{BB962C8B-B14F-4D97-AF65-F5344CB8AC3E}">
        <p14:creationId xmlns:p14="http://schemas.microsoft.com/office/powerpoint/2010/main" val="845837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67</a:t>
            </a:fld>
            <a:endParaRPr lang="en-US" dirty="0"/>
          </a:p>
        </p:txBody>
      </p:sp>
    </p:spTree>
    <p:extLst>
      <p:ext uri="{BB962C8B-B14F-4D97-AF65-F5344CB8AC3E}">
        <p14:creationId xmlns:p14="http://schemas.microsoft.com/office/powerpoint/2010/main" val="1672387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68</a:t>
            </a:fld>
            <a:endParaRPr lang="en-US" dirty="0"/>
          </a:p>
        </p:txBody>
      </p:sp>
    </p:spTree>
    <p:extLst>
      <p:ext uri="{BB962C8B-B14F-4D97-AF65-F5344CB8AC3E}">
        <p14:creationId xmlns:p14="http://schemas.microsoft.com/office/powerpoint/2010/main" val="2737870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69</a:t>
            </a:fld>
            <a:endParaRPr lang="en-US" dirty="0"/>
          </a:p>
        </p:txBody>
      </p:sp>
    </p:spTree>
    <p:extLst>
      <p:ext uri="{BB962C8B-B14F-4D97-AF65-F5344CB8AC3E}">
        <p14:creationId xmlns:p14="http://schemas.microsoft.com/office/powerpoint/2010/main" val="300815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come to the point where our deployment environment can take on a life</a:t>
            </a:r>
            <a:r>
              <a:rPr lang="en-US" dirty="0"/>
              <a:t> </a:t>
            </a:r>
            <a:r>
              <a:rPr dirty="0"/>
              <a:t>of its own, so we can get to a "but it worked on my server!" kind of mentality.
This makes it very difficult for us to move servers, especially if that server</a:t>
            </a:r>
            <a:r>
              <a:rPr lang="en-US" dirty="0"/>
              <a:t> </a:t>
            </a:r>
            <a:r>
              <a:rPr dirty="0"/>
              <a:t>is different in any way from the original one.
Some will rightly point out that this is the basic problem that VMs are trying</a:t>
            </a:r>
            <a:r>
              <a:rPr lang="en-US" dirty="0"/>
              <a:t> </a:t>
            </a:r>
            <a:r>
              <a:rPr dirty="0"/>
              <a:t>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72</a:t>
            </a:fld>
            <a:endParaRPr lang="en-US" dirty="0"/>
          </a:p>
        </p:txBody>
      </p:sp>
    </p:spTree>
    <p:extLst>
      <p:ext uri="{BB962C8B-B14F-4D97-AF65-F5344CB8AC3E}">
        <p14:creationId xmlns:p14="http://schemas.microsoft.com/office/powerpoint/2010/main" val="24080408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37055133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1571156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1487997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4061000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94213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35555406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2375815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19824203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81</a:t>
            </a:fld>
            <a:endParaRPr lang="en-US" dirty="0"/>
          </a:p>
        </p:txBody>
      </p:sp>
    </p:spTree>
    <p:extLst>
      <p:ext uri="{BB962C8B-B14F-4D97-AF65-F5344CB8AC3E}">
        <p14:creationId xmlns:p14="http://schemas.microsoft.com/office/powerpoint/2010/main" val="338282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Cloud is yet another configuration compared to on-prem. How will that affect</a:t>
            </a:r>
            <a:r>
              <a:rPr lang="en-US" dirty="0"/>
              <a:t> </a:t>
            </a:r>
            <a:r>
              <a:rPr dirty="0"/>
              <a:t>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92</a:t>
            </a:fld>
            <a:endParaRPr lang="en-US" dirty="0"/>
          </a:p>
        </p:txBody>
      </p:sp>
    </p:spTree>
    <p:extLst>
      <p:ext uri="{BB962C8B-B14F-4D97-AF65-F5344CB8AC3E}">
        <p14:creationId xmlns:p14="http://schemas.microsoft.com/office/powerpoint/2010/main" val="464163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163158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a:t>
            </a:r>
            <a:r>
              <a:rPr lang="en-US" dirty="0"/>
              <a:t> </a:t>
            </a:r>
            <a:r>
              <a:rPr dirty="0"/>
              <a:t>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34221107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2004964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96</a:t>
            </a:fld>
            <a:endParaRPr lang="en-US" dirty="0"/>
          </a:p>
        </p:txBody>
      </p:sp>
    </p:spTree>
    <p:extLst>
      <p:ext uri="{BB962C8B-B14F-4D97-AF65-F5344CB8AC3E}">
        <p14:creationId xmlns:p14="http://schemas.microsoft.com/office/powerpoint/2010/main" val="11582840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051939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65720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DLL </a:t>
            </a:r>
            <a:r>
              <a:rPr lang="en-US" dirty="0"/>
              <a:t>Problems</a:t>
            </a:r>
            <a:r>
              <a:rPr dirty="0"/>
              <a:t> is one of the reasons why Windows deservedly gained such a reputation for instability. By putting code in shared libraries, but giving no way to control or version those libraries, early </a:t>
            </a:r>
            <a:r>
              <a:rPr lang="en-US" dirty="0"/>
              <a:t>W</a:t>
            </a:r>
            <a:r>
              <a:rPr dirty="0"/>
              <a:t>indows systems could find their way into insidious dependency scenarios where neither app would work.</a:t>
            </a:r>
            <a:r>
              <a:rPr lang="en-US" dirty="0"/>
              <a:t> </a:t>
            </a:r>
            <a:r>
              <a:rPr dirty="0"/>
              <a:t>The solution, more often than not, was to simply reinstall everything, including the OS, from scratch.
While modern windows is more mature, the problem still exists on Windows systems, just like it does on other OS systems. Different </a:t>
            </a:r>
            <a:r>
              <a:rPr lang="en-US" dirty="0"/>
              <a:t>a</a:t>
            </a:r>
            <a:r>
              <a:rPr dirty="0"/>
              <a:t>pps, once install</a:t>
            </a:r>
            <a:r>
              <a:rPr lang="en-US" dirty="0"/>
              <a:t>ed</a:t>
            </a:r>
            <a:r>
              <a:rPr dirty="0"/>
              <a:t>,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7/23/18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7/23/18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7/23/18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7/23/18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7/23/18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7/23/18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7/23/18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7/23/18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7/23/18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7/23/18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7/23/18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7/23/18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7/23/18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3.xml"/><Relationship Id="rId1" Type="http://schemas.openxmlformats.org/officeDocument/2006/relationships/tags" Target="../tags/tag62.xml"/><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3.xml"/><Relationship Id="rId1" Type="http://schemas.openxmlformats.org/officeDocument/2006/relationships/tags" Target="../tags/tag63.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a:t>Module 7</a:t>
            </a:r>
            <a:endParaRPr dirty="0"/>
          </a:p>
        </p:txBody>
      </p:sp>
      <p:sp>
        <p:nvSpPr>
          <p:cNvPr id="4" name="Text Placeholder 3">
            <a:extLst>
              <a:ext uri="{FF2B5EF4-FFF2-40B4-BE49-F238E27FC236}">
                <a16:creationId xmlns:a16="http://schemas.microsoft.com/office/drawing/2014/main" id="{CC60B00D-2327-4641-B6A4-EC02077779F5}"/>
              </a:ext>
            </a:extLst>
          </p:cNvPr>
          <p:cNvSpPr>
            <a:spLocks noGrp="1"/>
          </p:cNvSpPr>
          <p:nvPr>
            <p:ph type="body" sz="quarter" idx="13"/>
          </p:nvPr>
        </p:nvSpPr>
        <p:spPr>
          <a:xfrm>
            <a:off x="371476" y="4990648"/>
            <a:ext cx="5580008" cy="702582"/>
          </a:xfrm>
        </p:spPr>
        <p:txBody>
          <a:bodyPr/>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But it Worked on MY Computer</a:t>
            </a:r>
          </a:p>
        </p:txBody>
      </p:sp>
      <p:sp>
        <p:nvSpPr>
          <p:cNvPr id="3" name="Content Placeholder 2"/>
          <p:cNvSpPr>
            <a:spLocks noGrp="1"/>
          </p:cNvSpPr>
          <p:nvPr>
            <p:ph idx="1"/>
          </p:nvPr>
        </p:nvSpPr>
        <p:spPr/>
        <p:txBody>
          <a:bodyPr/>
          <a:lstStyle/>
          <a:p>
            <a:r>
              <a:rPr dirty="0"/>
              <a:t> How many times have you heard this line:</a:t>
            </a:r>
          </a:p>
          <a:p>
            <a:pPr lvl="1"/>
            <a:r>
              <a:rPr dirty="0"/>
              <a:t> It worked on my computer!</a:t>
            </a:r>
          </a:p>
          <a:p>
            <a:r>
              <a:rPr dirty="0"/>
              <a:t> When we develop, we’re not really developing an application</a:t>
            </a:r>
            <a:r>
              <a:rPr lang="en-US" dirty="0"/>
              <a:t>:</a:t>
            </a:r>
            <a:endParaRPr dirty="0"/>
          </a:p>
          <a:p>
            <a:pPr lvl="1"/>
            <a:r>
              <a:rPr dirty="0"/>
              <a:t> We are developing an environment</a:t>
            </a:r>
          </a:p>
          <a:p>
            <a:pPr lvl="1"/>
            <a:r>
              <a:rPr dirty="0"/>
              <a:t> The code itself may be portable</a:t>
            </a:r>
          </a:p>
          <a:p>
            <a:pPr lvl="1"/>
            <a:r>
              <a:rPr dirty="0"/>
              <a:t> But the environment is not!</a:t>
            </a:r>
          </a:p>
        </p:txBody>
      </p:sp>
      <p:sp>
        <p:nvSpPr>
          <p:cNvPr id="4" name="Footer Placeholder 4">
            <a:extLst>
              <a:ext uri="{FF2B5EF4-FFF2-40B4-BE49-F238E27FC236}">
                <a16:creationId xmlns:a16="http://schemas.microsoft.com/office/drawing/2014/main" id="{583DD9E3-5475-6340-84B1-DBFE27BB9D3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9CFF0926-F0DC-4647-B6D6-EDC8B278781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Remember Windows DLL </a:t>
            </a:r>
            <a:r>
              <a:rPr lang="en-US" dirty="0"/>
              <a:t>Problems</a:t>
            </a:r>
            <a:r>
              <a:rPr dirty="0"/>
              <a:t>?</a:t>
            </a:r>
          </a:p>
        </p:txBody>
      </p:sp>
      <p:sp>
        <p:nvSpPr>
          <p:cNvPr id="3" name="Content Placeholder 2"/>
          <p:cNvSpPr>
            <a:spLocks noGrp="1"/>
          </p:cNvSpPr>
          <p:nvPr>
            <p:ph idx="1"/>
          </p:nvPr>
        </p:nvSpPr>
        <p:spPr/>
        <p:txBody>
          <a:bodyPr/>
          <a:lstStyle/>
          <a:p>
            <a:r>
              <a:rPr lang="en-US" dirty="0"/>
              <a:t>You install one application, which has some DLLs such as MSEXAMPLE.DLL</a:t>
            </a:r>
            <a:r>
              <a:rPr lang="fa-IR" dirty="0"/>
              <a:t>.</a:t>
            </a:r>
            <a:endParaRPr dirty="0"/>
          </a:p>
          <a:p>
            <a:pPr lvl="1"/>
            <a:r>
              <a:rPr dirty="0"/>
              <a:t> Some of those DLLs are shared between applications</a:t>
            </a:r>
            <a:r>
              <a:rPr lang="en-US" dirty="0"/>
              <a:t>.</a:t>
            </a:r>
            <a:endParaRPr dirty="0"/>
          </a:p>
          <a:p>
            <a:pPr lvl="1"/>
            <a:r>
              <a:rPr dirty="0"/>
              <a:t> So, we register the</a:t>
            </a:r>
            <a:r>
              <a:rPr lang="en-US" dirty="0"/>
              <a:t>m</a:t>
            </a:r>
            <a:r>
              <a:rPr dirty="0"/>
              <a:t> in </a:t>
            </a:r>
            <a:r>
              <a:rPr lang="en-US" dirty="0"/>
              <a:t>the </a:t>
            </a:r>
            <a:r>
              <a:rPr dirty="0"/>
              <a:t>COM</a:t>
            </a:r>
            <a:r>
              <a:rPr lang="en-US" dirty="0"/>
              <a:t> (Component Object Model) </a:t>
            </a:r>
            <a:r>
              <a:rPr dirty="0"/>
              <a:t>a</a:t>
            </a:r>
            <a:r>
              <a:rPr lang="en-US" dirty="0"/>
              <a:t>s</a:t>
            </a:r>
            <a:r>
              <a:rPr dirty="0"/>
              <a:t> MSEXAMPLE -&gt; c:\Windows\MSEXAMPLE.DLL</a:t>
            </a:r>
            <a:r>
              <a:rPr lang="en-US" dirty="0"/>
              <a:t>.</a:t>
            </a:r>
            <a:endParaRPr dirty="0"/>
          </a:p>
          <a:p>
            <a:r>
              <a:rPr dirty="0"/>
              <a:t> Now</a:t>
            </a:r>
            <a:r>
              <a:rPr lang="en-US" dirty="0"/>
              <a:t>,</a:t>
            </a:r>
            <a:r>
              <a:rPr dirty="0"/>
              <a:t> </a:t>
            </a:r>
            <a:r>
              <a:rPr lang="en-US" dirty="0"/>
              <a:t>i</a:t>
            </a:r>
            <a:r>
              <a:rPr dirty="0"/>
              <a:t>nstall a new application, which also needs MSEXAMPLE.DLL</a:t>
            </a:r>
            <a:r>
              <a:rPr lang="en-US" dirty="0"/>
              <a:t>.</a:t>
            </a:r>
            <a:endParaRPr dirty="0"/>
          </a:p>
          <a:p>
            <a:pPr lvl="1"/>
            <a:r>
              <a:rPr dirty="0"/>
              <a:t> It now re-registers the same DLL:</a:t>
            </a:r>
          </a:p>
          <a:p>
            <a:pPr lvl="1"/>
            <a:r>
              <a:rPr dirty="0"/>
              <a:t> MSEXAMPLE -&gt; C:\Program Files\</a:t>
            </a:r>
            <a:r>
              <a:rPr dirty="0" err="1"/>
              <a:t>MyAPP</a:t>
            </a:r>
            <a:r>
              <a:rPr dirty="0"/>
              <a:t>\MSEXAMPLE.DLL</a:t>
            </a:r>
            <a:r>
              <a:rPr lang="en-US" dirty="0"/>
              <a:t>.</a:t>
            </a:r>
            <a:endParaRPr dirty="0"/>
          </a:p>
        </p:txBody>
      </p:sp>
      <p:sp>
        <p:nvSpPr>
          <p:cNvPr id="4" name="Footer Placeholder 4">
            <a:extLst>
              <a:ext uri="{FF2B5EF4-FFF2-40B4-BE49-F238E27FC236}">
                <a16:creationId xmlns:a16="http://schemas.microsoft.com/office/drawing/2014/main" id="{55A4BA38-A423-794D-92EB-406FF80772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CADE9310-AF18-BB4A-B2AB-D14BF33DF3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Windows DLL </a:t>
            </a:r>
            <a:r>
              <a:rPr lang="en-US" dirty="0"/>
              <a:t>Problem</a:t>
            </a:r>
            <a:endParaRPr dirty="0"/>
          </a:p>
        </p:txBody>
      </p:sp>
      <p:sp>
        <p:nvSpPr>
          <p:cNvPr id="3" name="Content Placeholder 2"/>
          <p:cNvSpPr>
            <a:spLocks noGrp="1"/>
          </p:cNvSpPr>
          <p:nvPr>
            <p:ph idx="1"/>
          </p:nvPr>
        </p:nvSpPr>
        <p:spPr/>
        <p:txBody>
          <a:bodyPr/>
          <a:lstStyle/>
          <a:p>
            <a:r>
              <a:rPr dirty="0"/>
              <a:t> So what’s the problem?</a:t>
            </a:r>
          </a:p>
          <a:p>
            <a:pPr lvl="1"/>
            <a:r>
              <a:rPr dirty="0"/>
              <a:t> What if there are several different versions of the same DLL?</a:t>
            </a:r>
          </a:p>
          <a:p>
            <a:pPr lvl="1"/>
            <a:r>
              <a:rPr dirty="0"/>
              <a:t> Last one Wins!  (DLL Stomping)</a:t>
            </a:r>
          </a:p>
          <a:p>
            <a:pPr lvl="1"/>
            <a:r>
              <a:rPr dirty="0"/>
              <a:t> First App no longer works!</a:t>
            </a:r>
          </a:p>
          <a:p>
            <a:r>
              <a:rPr dirty="0"/>
              <a:t> Uninstall the second app?</a:t>
            </a:r>
          </a:p>
          <a:p>
            <a:pPr lvl="1"/>
            <a:r>
              <a:rPr dirty="0"/>
              <a:t> </a:t>
            </a:r>
            <a:r>
              <a:rPr lang="en-US" dirty="0"/>
              <a:t>Nope still doesn’t work.</a:t>
            </a:r>
            <a:endParaRPr dirty="0"/>
          </a:p>
          <a:p>
            <a:r>
              <a:rPr dirty="0"/>
              <a:t> Start Over from Scratch!</a:t>
            </a:r>
          </a:p>
        </p:txBody>
      </p:sp>
      <p:sp>
        <p:nvSpPr>
          <p:cNvPr id="4" name="Footer Placeholder 4">
            <a:extLst>
              <a:ext uri="{FF2B5EF4-FFF2-40B4-BE49-F238E27FC236}">
                <a16:creationId xmlns:a16="http://schemas.microsoft.com/office/drawing/2014/main" id="{BB19CE9B-CD0B-764C-985A-95ED25CD49D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0BDE2C2B-B56D-F940-82E1-57EBFA1CBBC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Dependency </a:t>
            </a:r>
            <a:r>
              <a:rPr lang="en-US" dirty="0"/>
              <a:t>Problem</a:t>
            </a:r>
            <a:endParaRPr dirty="0"/>
          </a:p>
        </p:txBody>
      </p:sp>
      <p:sp>
        <p:nvSpPr>
          <p:cNvPr id="3" name="Content Placeholder 2"/>
          <p:cNvSpPr>
            <a:spLocks noGrp="1"/>
          </p:cNvSpPr>
          <p:nvPr>
            <p:ph idx="1"/>
          </p:nvPr>
        </p:nvSpPr>
        <p:spPr/>
        <p:txBody>
          <a:bodyPr/>
          <a:lstStyle/>
          <a:p>
            <a:r>
              <a:rPr dirty="0"/>
              <a:t> DLL </a:t>
            </a:r>
            <a:r>
              <a:rPr lang="en-US" dirty="0"/>
              <a:t>Problem</a:t>
            </a:r>
            <a:r>
              <a:rPr dirty="0"/>
              <a:t> is an example of Dependency </a:t>
            </a:r>
            <a:r>
              <a:rPr lang="en-US" dirty="0"/>
              <a:t>Problem</a:t>
            </a:r>
            <a:endParaRPr dirty="0"/>
          </a:p>
          <a:p>
            <a:r>
              <a:rPr dirty="0"/>
              <a:t> Dependency </a:t>
            </a:r>
            <a:r>
              <a:rPr lang="en-US" dirty="0"/>
              <a:t>Problem </a:t>
            </a:r>
            <a:r>
              <a:rPr dirty="0"/>
              <a:t>:</a:t>
            </a:r>
          </a:p>
          <a:p>
            <a:pPr lvl="1"/>
            <a:r>
              <a:rPr dirty="0"/>
              <a:t> Multiple </a:t>
            </a:r>
            <a:r>
              <a:rPr lang="en-US" dirty="0"/>
              <a:t>d</a:t>
            </a:r>
            <a:r>
              <a:rPr dirty="0"/>
              <a:t>ependencies</a:t>
            </a:r>
            <a:r>
              <a:rPr lang="en-US" dirty="0"/>
              <a:t>.</a:t>
            </a:r>
            <a:endParaRPr dirty="0"/>
          </a:p>
          <a:p>
            <a:pPr lvl="1"/>
            <a:r>
              <a:rPr dirty="0"/>
              <a:t> Multiple </a:t>
            </a:r>
            <a:r>
              <a:rPr lang="en-US" dirty="0"/>
              <a:t>c</a:t>
            </a:r>
            <a:r>
              <a:rPr dirty="0"/>
              <a:t>onfigurations</a:t>
            </a:r>
            <a:r>
              <a:rPr lang="en-US" dirty="0"/>
              <a:t>.</a:t>
            </a:r>
            <a:endParaRPr dirty="0"/>
          </a:p>
          <a:p>
            <a:pPr lvl="1"/>
            <a:r>
              <a:rPr dirty="0"/>
              <a:t> Applications not </a:t>
            </a:r>
            <a:r>
              <a:rPr lang="en-US" dirty="0"/>
              <a:t>i</a:t>
            </a:r>
            <a:r>
              <a:rPr dirty="0"/>
              <a:t>solated</a:t>
            </a:r>
            <a:r>
              <a:rPr lang="en-US" dirty="0"/>
              <a:t>.</a:t>
            </a:r>
            <a:endParaRPr dirty="0"/>
          </a:p>
        </p:txBody>
      </p:sp>
      <p:sp>
        <p:nvSpPr>
          <p:cNvPr id="4" name="Footer Placeholder 4">
            <a:extLst>
              <a:ext uri="{FF2B5EF4-FFF2-40B4-BE49-F238E27FC236}">
                <a16:creationId xmlns:a16="http://schemas.microsoft.com/office/drawing/2014/main" id="{AA63E56D-697B-F641-A7BA-2B3122D683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329CF13-E141-3C43-9ADB-F81A506C30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Solutions to Dependency </a:t>
            </a:r>
            <a:r>
              <a:rPr lang="en-US" dirty="0"/>
              <a:t>Problem</a:t>
            </a:r>
            <a:endParaRPr dirty="0"/>
          </a:p>
        </p:txBody>
      </p:sp>
      <p:sp>
        <p:nvSpPr>
          <p:cNvPr id="3" name="Content Placeholder 2"/>
          <p:cNvSpPr>
            <a:spLocks noGrp="1"/>
          </p:cNvSpPr>
          <p:nvPr>
            <p:ph idx="1"/>
          </p:nvPr>
        </p:nvSpPr>
        <p:spPr/>
        <p:txBody>
          <a:bodyPr/>
          <a:lstStyle/>
          <a:p>
            <a:r>
              <a:rPr dirty="0"/>
              <a:t> Static Linking</a:t>
            </a:r>
            <a:r>
              <a:rPr lang="en-US" dirty="0"/>
              <a:t>:</a:t>
            </a:r>
            <a:endParaRPr dirty="0"/>
          </a:p>
          <a:p>
            <a:pPr lvl="1"/>
            <a:r>
              <a:rPr dirty="0"/>
              <a:t> Include all dependencies in .EXE (Windows)</a:t>
            </a:r>
          </a:p>
          <a:p>
            <a:pPr lvl="1"/>
            <a:r>
              <a:rPr dirty="0"/>
              <a:t> Make a Fat JAR (Java)</a:t>
            </a:r>
          </a:p>
          <a:p>
            <a:r>
              <a:rPr dirty="0"/>
              <a:t> Some kind of application registry</a:t>
            </a:r>
            <a:r>
              <a:rPr lang="en-US" dirty="0"/>
              <a:t>:</a:t>
            </a:r>
            <a:endParaRPr dirty="0"/>
          </a:p>
          <a:p>
            <a:pPr lvl="1"/>
            <a:r>
              <a:rPr dirty="0"/>
              <a:t> .NET GAC (Global Application Cache)</a:t>
            </a:r>
          </a:p>
          <a:p>
            <a:r>
              <a:rPr dirty="0"/>
              <a:t> Package Management Systems</a:t>
            </a:r>
            <a:r>
              <a:rPr lang="en-US" dirty="0"/>
              <a:t>:</a:t>
            </a:r>
            <a:endParaRPr dirty="0"/>
          </a:p>
          <a:p>
            <a:pPr lvl="1"/>
            <a:r>
              <a:rPr dirty="0"/>
              <a:t> Apt (Ubuntu/</a:t>
            </a:r>
            <a:r>
              <a:rPr dirty="0" err="1"/>
              <a:t>Debian</a:t>
            </a:r>
            <a:r>
              <a:rPr dirty="0"/>
              <a:t>), RPM (</a:t>
            </a:r>
            <a:r>
              <a:rPr dirty="0" err="1"/>
              <a:t>RedHat</a:t>
            </a:r>
            <a:r>
              <a:rPr dirty="0"/>
              <a:t>)</a:t>
            </a:r>
          </a:p>
          <a:p>
            <a:r>
              <a:rPr dirty="0"/>
              <a:t> Problem</a:t>
            </a:r>
            <a:r>
              <a:rPr lang="en-US" dirty="0"/>
              <a:t>s</a:t>
            </a:r>
            <a:r>
              <a:rPr dirty="0"/>
              <a:t>:</a:t>
            </a:r>
          </a:p>
          <a:p>
            <a:pPr lvl="1"/>
            <a:r>
              <a:rPr dirty="0"/>
              <a:t> Only good for one application</a:t>
            </a:r>
            <a:r>
              <a:rPr lang="en-US" dirty="0"/>
              <a:t>.</a:t>
            </a:r>
            <a:endParaRPr dirty="0"/>
          </a:p>
          <a:p>
            <a:pPr lvl="1"/>
            <a:r>
              <a:rPr dirty="0"/>
              <a:t> Filesystem itself not included</a:t>
            </a:r>
            <a:r>
              <a:rPr lang="en-US" dirty="0"/>
              <a:t>.</a:t>
            </a:r>
            <a:endParaRPr dirty="0"/>
          </a:p>
          <a:p>
            <a:pPr lvl="1"/>
            <a:r>
              <a:rPr dirty="0"/>
              <a:t> No </a:t>
            </a:r>
            <a:r>
              <a:rPr lang="en-US" dirty="0"/>
              <a:t>i</a:t>
            </a:r>
            <a:r>
              <a:rPr dirty="0"/>
              <a:t>solation</a:t>
            </a:r>
            <a:r>
              <a:rPr lang="en-US" dirty="0"/>
              <a:t>.</a:t>
            </a:r>
            <a:endParaRPr dirty="0"/>
          </a:p>
        </p:txBody>
      </p:sp>
      <p:sp>
        <p:nvSpPr>
          <p:cNvPr id="4" name="Footer Placeholder 4">
            <a:extLst>
              <a:ext uri="{FF2B5EF4-FFF2-40B4-BE49-F238E27FC236}">
                <a16:creationId xmlns:a16="http://schemas.microsoft.com/office/drawing/2014/main" id="{8ECC1E3E-1299-F64A-9F4A-F5BF156839D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2C93B07-BFBB-EA4A-BC1D-F8090F7513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Matrix </a:t>
            </a:r>
            <a:r>
              <a:rPr lang="en-US" dirty="0"/>
              <a:t>f</a:t>
            </a:r>
            <a:r>
              <a:rPr dirty="0"/>
              <a:t>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F3D7230C-DB9F-DC4B-B39E-8462DC7F10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18B8607-D2E0-AE41-B6FE-18EC1EE3727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84348"/>
            <a:ext cx="8486775" cy="1074058"/>
          </a:xfrm>
        </p:spPr>
        <p:txBody>
          <a:bodyPr/>
          <a:lstStyle/>
          <a:p>
            <a:r>
              <a:rPr lang="en-US" dirty="0"/>
              <a:t>Delivering a Comprehensive Application</a:t>
            </a:r>
            <a:br>
              <a:rPr lang="en-US" dirty="0"/>
            </a:br>
            <a:endParaRPr dirty="0"/>
          </a:p>
        </p:txBody>
      </p:sp>
      <p:sp>
        <p:nvSpPr>
          <p:cNvPr id="3" name="Content Placeholder 2"/>
          <p:cNvSpPr>
            <a:spLocks noGrp="1"/>
          </p:cNvSpPr>
          <p:nvPr>
            <p:ph idx="1"/>
          </p:nvPr>
        </p:nvSpPr>
        <p:spPr/>
        <p:txBody>
          <a:bodyPr/>
          <a:lstStyle/>
          <a:p>
            <a:r>
              <a:rPr dirty="0"/>
              <a:t> What if we could move all of the following:</a:t>
            </a:r>
          </a:p>
          <a:p>
            <a:pPr lvl="1"/>
            <a:r>
              <a:rPr dirty="0"/>
              <a:t> Application </a:t>
            </a:r>
            <a:r>
              <a:rPr lang="en-US" dirty="0"/>
              <a:t>c</a:t>
            </a:r>
            <a:r>
              <a:rPr dirty="0"/>
              <a:t>ode</a:t>
            </a:r>
          </a:p>
          <a:p>
            <a:pPr lvl="1"/>
            <a:r>
              <a:rPr dirty="0"/>
              <a:t> Application </a:t>
            </a:r>
            <a:r>
              <a:rPr lang="en-US" dirty="0"/>
              <a:t>d</a:t>
            </a:r>
            <a:r>
              <a:rPr dirty="0"/>
              <a:t>ependencies</a:t>
            </a:r>
          </a:p>
          <a:p>
            <a:pPr lvl="1"/>
            <a:r>
              <a:rPr dirty="0"/>
              <a:t> Configuration </a:t>
            </a:r>
            <a:r>
              <a:rPr lang="en-US" dirty="0"/>
              <a:t>f</a:t>
            </a:r>
            <a:r>
              <a:rPr dirty="0"/>
              <a:t>iles</a:t>
            </a:r>
          </a:p>
          <a:p>
            <a:pPr lvl="1"/>
            <a:r>
              <a:rPr dirty="0"/>
              <a:t> Local </a:t>
            </a:r>
            <a:r>
              <a:rPr lang="en-US" dirty="0"/>
              <a:t>d</a:t>
            </a:r>
            <a:r>
              <a:rPr dirty="0"/>
              <a:t>atabase(s)</a:t>
            </a:r>
          </a:p>
          <a:p>
            <a:pPr lvl="1"/>
            <a:r>
              <a:rPr dirty="0"/>
              <a:t> Environment </a:t>
            </a:r>
            <a:r>
              <a:rPr lang="en-US" dirty="0"/>
              <a:t>v</a:t>
            </a:r>
            <a:r>
              <a:rPr dirty="0"/>
              <a:t>ariables</a:t>
            </a:r>
          </a:p>
          <a:p>
            <a:pPr lvl="1"/>
            <a:r>
              <a:rPr dirty="0"/>
              <a:t> File</a:t>
            </a:r>
            <a:r>
              <a:rPr lang="en-US" dirty="0"/>
              <a:t>s</a:t>
            </a:r>
            <a:r>
              <a:rPr dirty="0"/>
              <a:t>ystem</a:t>
            </a:r>
          </a:p>
          <a:p>
            <a:pPr lvl="1"/>
            <a:r>
              <a:rPr dirty="0"/>
              <a:t> Service </a:t>
            </a:r>
            <a:r>
              <a:rPr lang="en-US" dirty="0"/>
              <a:t>p</a:t>
            </a:r>
            <a:r>
              <a:rPr dirty="0"/>
              <a:t>rocesses</a:t>
            </a:r>
          </a:p>
          <a:p>
            <a:r>
              <a:rPr dirty="0"/>
              <a:t> All as a “sealed unit”</a:t>
            </a:r>
          </a:p>
          <a:p>
            <a:pPr lvl="1"/>
            <a:r>
              <a:rPr dirty="0"/>
              <a:t> Without having to re-deploy</a:t>
            </a:r>
          </a:p>
          <a:p>
            <a:pPr lvl="1"/>
            <a:r>
              <a:rPr dirty="0"/>
              <a:t> Reconfigure</a:t>
            </a:r>
          </a:p>
          <a:p>
            <a:endParaRPr dirty="0"/>
          </a:p>
          <a:p>
            <a:endParaRPr dirty="0"/>
          </a:p>
          <a:p>
            <a:endParaRPr dirty="0"/>
          </a:p>
          <a:p>
            <a:endParaRPr dirty="0"/>
          </a:p>
          <a:p>
            <a:endParaRPr dirty="0"/>
          </a:p>
        </p:txBody>
      </p:sp>
      <p:pic>
        <p:nvPicPr>
          <p:cNvPr id="4" name="Picture 3" descr="blackboard-business-chalkboard-355988.jpg"/>
          <p:cNvPicPr>
            <a:picLocks noChangeAspect="1"/>
          </p:cNvPicPr>
          <p:nvPr/>
        </p:nvPicPr>
        <p:blipFill>
          <a:blip r:embed="rId3"/>
          <a:stretch>
            <a:fillRect/>
          </a:stretch>
        </p:blipFill>
        <p:spPr>
          <a:xfrm>
            <a:off x="4140579" y="2760063"/>
            <a:ext cx="4717671" cy="3139994"/>
          </a:xfrm>
          <a:prstGeom prst="rect">
            <a:avLst/>
          </a:prstGeom>
        </p:spPr>
      </p:pic>
      <p:sp>
        <p:nvSpPr>
          <p:cNvPr id="5" name="Footer Placeholder 4">
            <a:extLst>
              <a:ext uri="{FF2B5EF4-FFF2-40B4-BE49-F238E27FC236}">
                <a16:creationId xmlns:a16="http://schemas.microsoft.com/office/drawing/2014/main" id="{E42EDE69-3F28-D04E-B551-0AD9AA705D5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6BA0CE5-7B4F-014B-A01D-3C7F20D3F94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BDC0-CB67-D14C-ABB3-6408E646EB22}"/>
              </a:ext>
            </a:extLst>
          </p:cNvPr>
          <p:cNvSpPr>
            <a:spLocks noGrp="1"/>
          </p:cNvSpPr>
          <p:nvPr>
            <p:ph type="title"/>
          </p:nvPr>
        </p:nvSpPr>
        <p:spPr/>
        <p:txBody>
          <a:bodyPr/>
          <a:lstStyle/>
          <a:p>
            <a:r>
              <a:rPr lang="en-US" dirty="0"/>
              <a:t>There is a Better Way: Virtualization</a:t>
            </a:r>
          </a:p>
        </p:txBody>
      </p:sp>
      <p:sp>
        <p:nvSpPr>
          <p:cNvPr id="3" name="Footer Placeholder 2">
            <a:extLst>
              <a:ext uri="{FF2B5EF4-FFF2-40B4-BE49-F238E27FC236}">
                <a16:creationId xmlns:a16="http://schemas.microsoft.com/office/drawing/2014/main" id="{07203516-4A2E-B841-9079-4C5F79DA0C3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9B513E5C-A1D2-3B4A-823E-72C2A245B125}"/>
              </a:ext>
            </a:extLst>
          </p:cNvPr>
          <p:cNvSpPr>
            <a:spLocks noGrp="1"/>
          </p:cNvSpPr>
          <p:nvPr>
            <p:ph type="sldNum" sz="quarter" idx="12"/>
          </p:nvPr>
        </p:nvSpPr>
        <p:spPr/>
        <p:txBody>
          <a:bodyPr/>
          <a:lstStyle/>
          <a:p>
            <a:fld id="{3310D8EA-3107-4873-B9AB-DD7D3E79053A}" type="slidenum">
              <a:rPr lang="en-US" smtClean="0"/>
              <a:t>18</a:t>
            </a:fld>
            <a:endParaRPr lang="en-US" dirty="0"/>
          </a:p>
        </p:txBody>
      </p:sp>
      <p:sp>
        <p:nvSpPr>
          <p:cNvPr id="5" name="Text Placeholder 4">
            <a:extLst>
              <a:ext uri="{FF2B5EF4-FFF2-40B4-BE49-F238E27FC236}">
                <a16:creationId xmlns:a16="http://schemas.microsoft.com/office/drawing/2014/main" id="{9A5C4683-0F67-C346-B28F-4EF685FD51C4}"/>
              </a:ext>
            </a:extLst>
          </p:cNvPr>
          <p:cNvSpPr>
            <a:spLocks noGrp="1"/>
          </p:cNvSpPr>
          <p:nvPr>
            <p:ph type="body" sz="quarter" idx="18"/>
          </p:nvPr>
        </p:nvSpPr>
        <p:spPr/>
        <p:txBody>
          <a:bodyPr/>
          <a:lstStyle/>
          <a:p>
            <a:r>
              <a:rPr lang="en-US" dirty="0"/>
              <a:t> Virtualization has taken the Datacenter by storm.</a:t>
            </a:r>
          </a:p>
          <a:p>
            <a:endParaRPr lang="en-US" dirty="0"/>
          </a:p>
        </p:txBody>
      </p:sp>
      <p:sp>
        <p:nvSpPr>
          <p:cNvPr id="6" name="Text Placeholder 5">
            <a:extLst>
              <a:ext uri="{FF2B5EF4-FFF2-40B4-BE49-F238E27FC236}">
                <a16:creationId xmlns:a16="http://schemas.microsoft.com/office/drawing/2014/main" id="{D660A796-7D53-DC44-8E0D-1B26368677E3}"/>
              </a:ext>
            </a:extLst>
          </p:cNvPr>
          <p:cNvSpPr>
            <a:spLocks noGrp="1"/>
          </p:cNvSpPr>
          <p:nvPr>
            <p:ph type="body" sz="quarter" idx="19"/>
          </p:nvPr>
        </p:nvSpPr>
        <p:spPr/>
        <p:txBody>
          <a:bodyPr/>
          <a:lstStyle/>
          <a:p>
            <a:r>
              <a:rPr lang="en-US" dirty="0"/>
              <a:t> With Virtualization, we can easily move a whole virtual environment from server to server.</a:t>
            </a:r>
          </a:p>
        </p:txBody>
      </p:sp>
      <p:sp>
        <p:nvSpPr>
          <p:cNvPr id="7" name="Text Placeholder 6">
            <a:extLst>
              <a:ext uri="{FF2B5EF4-FFF2-40B4-BE49-F238E27FC236}">
                <a16:creationId xmlns:a16="http://schemas.microsoft.com/office/drawing/2014/main" id="{DB8C0FB1-D4E7-0544-8B52-5817DE489669}"/>
              </a:ext>
            </a:extLst>
          </p:cNvPr>
          <p:cNvSpPr>
            <a:spLocks noGrp="1"/>
          </p:cNvSpPr>
          <p:nvPr>
            <p:ph type="body" sz="quarter" idx="20"/>
          </p:nvPr>
        </p:nvSpPr>
        <p:spPr/>
        <p:txBody>
          <a:bodyPr/>
          <a:lstStyle/>
          <a:p>
            <a:r>
              <a:rPr lang="en-US" dirty="0"/>
              <a:t> We can pause, stop, restart, and terminate instances on the fly.</a:t>
            </a:r>
          </a:p>
          <a:p>
            <a:endParaRPr lang="en-US" dirty="0"/>
          </a:p>
        </p:txBody>
      </p:sp>
      <p:sp>
        <p:nvSpPr>
          <p:cNvPr id="8" name="Text Placeholder 7">
            <a:extLst>
              <a:ext uri="{FF2B5EF4-FFF2-40B4-BE49-F238E27FC236}">
                <a16:creationId xmlns:a16="http://schemas.microsoft.com/office/drawing/2014/main" id="{48F6120A-F1B2-2D42-90DA-5D958A4456A9}"/>
              </a:ext>
            </a:extLst>
          </p:cNvPr>
          <p:cNvSpPr>
            <a:spLocks noGrp="1"/>
          </p:cNvSpPr>
          <p:nvPr>
            <p:ph type="body" sz="quarter" idx="22"/>
          </p:nvPr>
        </p:nvSpPr>
        <p:spPr/>
        <p:txBody>
          <a:bodyPr/>
          <a:lstStyle/>
          <a:p>
            <a:r>
              <a:rPr lang="en-US" dirty="0"/>
              <a:t> Frees datacenter ops to focus on server infrastructure and not application.</a:t>
            </a:r>
          </a:p>
          <a:p>
            <a:endParaRPr lang="en-US" dirty="0"/>
          </a:p>
        </p:txBody>
      </p:sp>
      <p:sp>
        <p:nvSpPr>
          <p:cNvPr id="9" name="Text Placeholder 8">
            <a:extLst>
              <a:ext uri="{FF2B5EF4-FFF2-40B4-BE49-F238E27FC236}">
                <a16:creationId xmlns:a16="http://schemas.microsoft.com/office/drawing/2014/main" id="{0586312B-7B6D-D447-839C-FBF856EBB793}"/>
              </a:ext>
            </a:extLst>
          </p:cNvPr>
          <p:cNvSpPr>
            <a:spLocks noGrp="1"/>
          </p:cNvSpPr>
          <p:nvPr>
            <p:ph type="body" sz="quarter" idx="23"/>
          </p:nvPr>
        </p:nvSpPr>
        <p:spPr/>
        <p:txBody>
          <a:bodyPr/>
          <a:lstStyle/>
          <a:p>
            <a:r>
              <a:rPr lang="en-US" dirty="0"/>
              <a:t> Agility: much easier to get new VM instance than a new hardware server provisioned.</a:t>
            </a:r>
          </a:p>
          <a:p>
            <a:endParaRPr lang="en-US" dirty="0"/>
          </a:p>
        </p:txBody>
      </p:sp>
      <p:sp>
        <p:nvSpPr>
          <p:cNvPr id="10" name="Text Placeholder 9">
            <a:extLst>
              <a:ext uri="{FF2B5EF4-FFF2-40B4-BE49-F238E27FC236}">
                <a16:creationId xmlns:a16="http://schemas.microsoft.com/office/drawing/2014/main" id="{9A88C030-266C-1646-9795-FCD74853E9F2}"/>
              </a:ext>
            </a:extLst>
          </p:cNvPr>
          <p:cNvSpPr>
            <a:spLocks noGrp="1"/>
          </p:cNvSpPr>
          <p:nvPr>
            <p:ph type="body" sz="quarter" idx="13"/>
          </p:nvPr>
        </p:nvSpPr>
        <p:spPr/>
        <p:txBody>
          <a:bodyPr/>
          <a:lstStyle/>
          <a:p>
            <a:endParaRPr lang="en-US" dirty="0"/>
          </a:p>
        </p:txBody>
      </p:sp>
      <p:sp>
        <p:nvSpPr>
          <p:cNvPr id="11" name="Picture Placeholder 10">
            <a:extLst>
              <a:ext uri="{FF2B5EF4-FFF2-40B4-BE49-F238E27FC236}">
                <a16:creationId xmlns:a16="http://schemas.microsoft.com/office/drawing/2014/main" id="{3A93F903-CD62-E247-A4E9-09F368E472EE}"/>
              </a:ext>
            </a:extLst>
          </p:cNvPr>
          <p:cNvSpPr>
            <a:spLocks noGrp="1"/>
          </p:cNvSpPr>
          <p:nvPr>
            <p:ph type="pic" sz="quarter" idx="21"/>
          </p:nvPr>
        </p:nvSpPr>
        <p:spPr/>
      </p:sp>
    </p:spTree>
    <p:extLst>
      <p:ext uri="{BB962C8B-B14F-4D97-AF65-F5344CB8AC3E}">
        <p14:creationId xmlns:p14="http://schemas.microsoft.com/office/powerpoint/2010/main" val="36225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dirty="0"/>
              <a:t>History of Virtualization</a:t>
            </a:r>
          </a:p>
        </p:txBody>
      </p:sp>
      <p:sp>
        <p:nvSpPr>
          <p:cNvPr id="3" name="Content Placeholder 2"/>
          <p:cNvSpPr>
            <a:spLocks noGrp="1"/>
          </p:cNvSpPr>
          <p:nvPr>
            <p:ph idx="1"/>
          </p:nvPr>
        </p:nvSpPr>
        <p:spPr/>
        <p:txBody>
          <a:bodyPr/>
          <a:lstStyle/>
          <a:p>
            <a:r>
              <a:rPr dirty="0"/>
              <a:t> Mainframes have </a:t>
            </a:r>
            <a:r>
              <a:rPr lang="en-US" dirty="0"/>
              <a:t>used</a:t>
            </a:r>
            <a:r>
              <a:rPr dirty="0"/>
              <a:t> VMs for a long time. (1960s/1970-Present)</a:t>
            </a:r>
          </a:p>
          <a:p>
            <a:pPr lvl="1"/>
            <a:r>
              <a:rPr dirty="0"/>
              <a:t> Thousands of VMs on a single mainframe</a:t>
            </a:r>
            <a:r>
              <a:rPr lang="en-US" dirty="0"/>
              <a:t>.</a:t>
            </a:r>
            <a:endParaRPr dirty="0"/>
          </a:p>
          <a:p>
            <a:pPr lvl="1"/>
            <a:r>
              <a:rPr dirty="0"/>
              <a:t> Achieves scalability and isolation on mainframe systems</a:t>
            </a:r>
            <a:r>
              <a:rPr lang="en-US" dirty="0"/>
              <a:t>.</a:t>
            </a:r>
            <a:endParaRPr dirty="0"/>
          </a:p>
          <a:p>
            <a:r>
              <a:rPr dirty="0"/>
              <a:t> PC Era (1990s)</a:t>
            </a:r>
          </a:p>
          <a:p>
            <a:pPr lvl="1"/>
            <a:r>
              <a:rPr dirty="0"/>
              <a:t> VMs a “</a:t>
            </a:r>
            <a:r>
              <a:rPr lang="en-US" dirty="0"/>
              <a:t>m</a:t>
            </a:r>
            <a:r>
              <a:rPr dirty="0"/>
              <a:t>ainframe” technology and out of vogue.</a:t>
            </a:r>
          </a:p>
          <a:p>
            <a:pPr lvl="1"/>
            <a:r>
              <a:rPr dirty="0"/>
              <a:t> Just run the app on the ”bare metal”</a:t>
            </a:r>
            <a:r>
              <a:rPr lang="en-US" dirty="0"/>
              <a:t>.</a:t>
            </a:r>
            <a:endParaRPr dirty="0"/>
          </a:p>
        </p:txBody>
      </p:sp>
      <p:sp>
        <p:nvSpPr>
          <p:cNvPr id="4" name="Footer Placeholder 4">
            <a:extLst>
              <a:ext uri="{FF2B5EF4-FFF2-40B4-BE49-F238E27FC236}">
                <a16:creationId xmlns:a16="http://schemas.microsoft.com/office/drawing/2014/main" id="{2C45B495-50BC-BC4E-A05D-5D7C614FB53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76992DE-8114-4745-9638-037E1FF7B9AC}"/>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12" name="Footer Placeholder 4">
            <a:extLst>
              <a:ext uri="{FF2B5EF4-FFF2-40B4-BE49-F238E27FC236}">
                <a16:creationId xmlns:a16="http://schemas.microsoft.com/office/drawing/2014/main" id="{95CC0AEE-CD33-7B4A-936B-B08315D9FD3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3" name="Slide Number Placeholder 5">
            <a:extLst>
              <a:ext uri="{FF2B5EF4-FFF2-40B4-BE49-F238E27FC236}">
                <a16:creationId xmlns:a16="http://schemas.microsoft.com/office/drawing/2014/main" id="{AF281FB9-498F-374F-9B0F-CBCA92EC807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rPr dirty="0"/>
              <a:t> Application Servers (Late 1990s – 2000s)</a:t>
            </a:r>
          </a:p>
          <a:p>
            <a:pPr lvl="1"/>
            <a:r>
              <a:rPr dirty="0"/>
              <a:t> Deploy </a:t>
            </a:r>
            <a:r>
              <a:rPr lang="en-US" dirty="0"/>
              <a:t>a</a:t>
            </a:r>
            <a:r>
              <a:rPr dirty="0"/>
              <a:t>pp to </a:t>
            </a:r>
            <a:r>
              <a:rPr lang="en-US" dirty="0"/>
              <a:t>a</a:t>
            </a:r>
            <a:r>
              <a:rPr dirty="0"/>
              <a:t>pplication Server</a:t>
            </a:r>
            <a:r>
              <a:rPr lang="en-US" dirty="0"/>
              <a:t>.</a:t>
            </a:r>
            <a:endParaRPr dirty="0"/>
          </a:p>
          <a:p>
            <a:pPr lvl="1"/>
            <a:r>
              <a:rPr dirty="0"/>
              <a:t> </a:t>
            </a:r>
            <a:r>
              <a:rPr lang="en-US" dirty="0"/>
              <a:t>Sysadmins</a:t>
            </a:r>
            <a:r>
              <a:rPr dirty="0"/>
              <a:t> managed deployment of application</a:t>
            </a:r>
            <a:r>
              <a:rPr lang="en-US" dirty="0"/>
              <a:t>.</a:t>
            </a:r>
            <a:endParaRPr dirty="0"/>
          </a:p>
          <a:p>
            <a:pPr lvl="1"/>
            <a:r>
              <a:rPr dirty="0"/>
              <a:t> Still ”</a:t>
            </a:r>
            <a:r>
              <a:rPr lang="en-US" dirty="0"/>
              <a:t>b</a:t>
            </a:r>
            <a:r>
              <a:rPr dirty="0"/>
              <a:t>are </a:t>
            </a:r>
            <a:r>
              <a:rPr lang="en-US" dirty="0"/>
              <a:t>m</a:t>
            </a:r>
            <a:r>
              <a:rPr dirty="0"/>
              <a:t>etal”</a:t>
            </a:r>
            <a:r>
              <a:rPr lang="en-US" dirty="0"/>
              <a:t>.</a:t>
            </a:r>
            <a:endParaRPr dirty="0"/>
          </a:p>
          <a:p>
            <a:r>
              <a:rPr dirty="0"/>
              <a:t> Intel/AMD Support Hardware Virtualization (2006-)</a:t>
            </a:r>
          </a:p>
          <a:p>
            <a:pPr lvl="1"/>
            <a:r>
              <a:rPr dirty="0"/>
              <a:t> Enables </a:t>
            </a:r>
            <a:r>
              <a:rPr lang="en-US" dirty="0"/>
              <a:t>i</a:t>
            </a:r>
            <a:r>
              <a:rPr dirty="0"/>
              <a:t>solation of VM processes</a:t>
            </a:r>
            <a:r>
              <a:rPr lang="en-US" dirty="0"/>
              <a:t>.</a:t>
            </a:r>
            <a:endParaRPr dirty="0"/>
          </a:p>
          <a:p>
            <a:pPr lvl="1"/>
            <a:r>
              <a:rPr dirty="0"/>
              <a:t> VM </a:t>
            </a:r>
            <a:r>
              <a:rPr lang="en-US" dirty="0"/>
              <a:t>s</a:t>
            </a:r>
            <a:r>
              <a:rPr dirty="0"/>
              <a:t>ecurity</a:t>
            </a:r>
            <a:r>
              <a:rPr lang="en-US" dirty="0"/>
              <a:t>.</a:t>
            </a:r>
            <a:endParaRPr dirty="0"/>
          </a:p>
        </p:txBody>
      </p:sp>
      <p:sp>
        <p:nvSpPr>
          <p:cNvPr id="4" name="Footer Placeholder 4">
            <a:extLst>
              <a:ext uri="{FF2B5EF4-FFF2-40B4-BE49-F238E27FC236}">
                <a16:creationId xmlns:a16="http://schemas.microsoft.com/office/drawing/2014/main" id="{6A38769B-E2E1-4D4E-A88A-34BD872D062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69127FC-7799-6B46-BC1A-7ABA7CD8D05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pic>
        <p:nvPicPr>
          <p:cNvPr id="4" name="Picture 3" descr="vmware-logo-eps-vector-image-800x533-e1476948729563.png"/>
          <p:cNvPicPr>
            <a:picLocks noChangeAspect="1"/>
          </p:cNvPicPr>
          <p:nvPr/>
        </p:nvPicPr>
        <p:blipFill>
          <a:blip r:embed="rId3"/>
          <a:stretch>
            <a:fillRect/>
          </a:stretch>
        </p:blipFill>
        <p:spPr>
          <a:xfrm>
            <a:off x="3244360" y="1107270"/>
            <a:ext cx="2741003" cy="870160"/>
          </a:xfrm>
          <a:prstGeom prst="rect">
            <a:avLst/>
          </a:prstGeom>
        </p:spPr>
      </p:pic>
      <p:pic>
        <p:nvPicPr>
          <p:cNvPr id="5" name="Picture 4" descr="hyperv-logo2.jpg"/>
          <p:cNvPicPr>
            <a:picLocks noChangeAspect="1"/>
          </p:cNvPicPr>
          <p:nvPr/>
        </p:nvPicPr>
        <p:blipFill>
          <a:blip r:embed="rId4"/>
          <a:stretch>
            <a:fillRect/>
          </a:stretch>
        </p:blipFill>
        <p:spPr>
          <a:xfrm>
            <a:off x="3244360" y="3505321"/>
            <a:ext cx="2889983" cy="822771"/>
          </a:xfrm>
          <a:prstGeom prst="rect">
            <a:avLst/>
          </a:prstGeom>
        </p:spPr>
      </p:pic>
      <p:pic>
        <p:nvPicPr>
          <p:cNvPr id="7" name="Picture 6">
            <a:extLst>
              <a:ext uri="{FF2B5EF4-FFF2-40B4-BE49-F238E27FC236}">
                <a16:creationId xmlns:a16="http://schemas.microsoft.com/office/drawing/2014/main" id="{10BE426B-CC24-FF41-B587-CD91242B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911" y="4603048"/>
            <a:ext cx="2368880" cy="977978"/>
          </a:xfrm>
          <a:prstGeom prst="rect">
            <a:avLst/>
          </a:prstGeom>
        </p:spPr>
      </p:pic>
      <p:pic>
        <p:nvPicPr>
          <p:cNvPr id="9" name="Picture 8">
            <a:extLst>
              <a:ext uri="{FF2B5EF4-FFF2-40B4-BE49-F238E27FC236}">
                <a16:creationId xmlns:a16="http://schemas.microsoft.com/office/drawing/2014/main" id="{429ED3FC-D554-6140-8E47-B09C8745C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4861" y="5855982"/>
            <a:ext cx="2540000" cy="787400"/>
          </a:xfrm>
          <a:prstGeom prst="rect">
            <a:avLst/>
          </a:prstGeom>
        </p:spPr>
      </p:pic>
      <p:pic>
        <p:nvPicPr>
          <p:cNvPr id="13" name="Picture 12">
            <a:extLst>
              <a:ext uri="{FF2B5EF4-FFF2-40B4-BE49-F238E27FC236}">
                <a16:creationId xmlns:a16="http://schemas.microsoft.com/office/drawing/2014/main" id="{92E7C30F-45EC-7A40-BEA5-E7ED55C7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7017" y="1548863"/>
            <a:ext cx="3830758" cy="2106169"/>
          </a:xfrm>
          <a:prstGeom prst="rect">
            <a:avLst/>
          </a:prstGeom>
        </p:spPr>
      </p:pic>
      <p:sp>
        <p:nvSpPr>
          <p:cNvPr id="8" name="Footer Placeholder 4">
            <a:extLst>
              <a:ext uri="{FF2B5EF4-FFF2-40B4-BE49-F238E27FC236}">
                <a16:creationId xmlns:a16="http://schemas.microsoft.com/office/drawing/2014/main" id="{7B4D73A1-6033-D74B-823E-7327414006C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0" name="Slide Number Placeholder 5">
            <a:extLst>
              <a:ext uri="{FF2B5EF4-FFF2-40B4-BE49-F238E27FC236}">
                <a16:creationId xmlns:a16="http://schemas.microsoft.com/office/drawing/2014/main" id="{E3FAA526-9B6F-094D-B123-3909F55883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Virtualization</a:t>
            </a:r>
            <a:endParaRPr dirty="0"/>
          </a:p>
        </p:txBody>
      </p:sp>
      <p:sp>
        <p:nvSpPr>
          <p:cNvPr id="3" name="Content Placeholder 2"/>
          <p:cNvSpPr>
            <a:spLocks noGrp="1"/>
          </p:cNvSpPr>
          <p:nvPr>
            <p:ph idx="1"/>
          </p:nvPr>
        </p:nvSpPr>
        <p:spPr/>
        <p:txBody>
          <a:bodyPr/>
          <a:lstStyle/>
          <a:p>
            <a:r>
              <a:rPr dirty="0"/>
              <a:t> Performance</a:t>
            </a:r>
            <a:r>
              <a:rPr lang="en-US" dirty="0"/>
              <a:t>:</a:t>
            </a:r>
            <a:endParaRPr dirty="0"/>
          </a:p>
          <a:p>
            <a:pPr lvl="1"/>
            <a:r>
              <a:rPr dirty="0"/>
              <a:t> Virtual </a:t>
            </a:r>
            <a:r>
              <a:rPr lang="en-US" dirty="0"/>
              <a:t>h</a:t>
            </a:r>
            <a:r>
              <a:rPr dirty="0"/>
              <a:t>ardware doesn’t run as well as bare-metal.</a:t>
            </a:r>
          </a:p>
          <a:p>
            <a:pPr lvl="1"/>
            <a:r>
              <a:rPr dirty="0"/>
              <a:t> It can be MUCH slower in some cases.</a:t>
            </a:r>
          </a:p>
          <a:p>
            <a:r>
              <a:rPr dirty="0"/>
              <a:t> We end up with multiple redundant operating systems for each VM</a:t>
            </a:r>
            <a:r>
              <a:rPr lang="en-US" dirty="0"/>
              <a:t>:</a:t>
            </a:r>
            <a:endParaRPr dirty="0"/>
          </a:p>
          <a:p>
            <a:pPr lvl="1"/>
            <a:r>
              <a:rPr dirty="0"/>
              <a:t> Overall, though, it’s worth the cost</a:t>
            </a:r>
            <a:r>
              <a:rPr lang="en-US" dirty="0"/>
              <a:t>.</a:t>
            </a:r>
            <a:endParaRPr dirty="0"/>
          </a:p>
          <a:p>
            <a:pPr lvl="1"/>
            <a:r>
              <a:rPr dirty="0"/>
              <a:t> Our application VMs are sealed from each other</a:t>
            </a:r>
            <a:r>
              <a:rPr lang="en-US" dirty="0"/>
              <a:t>.</a:t>
            </a:r>
            <a:endParaRPr dirty="0"/>
          </a:p>
          <a:p>
            <a:pPr lvl="1"/>
            <a:r>
              <a:rPr dirty="0"/>
              <a:t> Sealed from host OS</a:t>
            </a:r>
            <a:r>
              <a:rPr lang="en-US" dirty="0"/>
              <a:t>.</a:t>
            </a:r>
            <a:endParaRPr dirty="0"/>
          </a:p>
          <a:p>
            <a:pPr lvl="1"/>
            <a:r>
              <a:rPr dirty="0"/>
              <a:t> We can copy VMs between machines without much problem.</a:t>
            </a:r>
          </a:p>
          <a:p>
            <a:r>
              <a:rPr dirty="0"/>
              <a:t> Virtual Instances make better use of hardware</a:t>
            </a:r>
            <a:r>
              <a:rPr lang="en-US" dirty="0"/>
              <a:t>.</a:t>
            </a:r>
            <a:endParaRPr dirty="0"/>
          </a:p>
          <a:p>
            <a:r>
              <a:rPr dirty="0"/>
              <a:t> Large bare-metal servers can balance resources among several running VMs.</a:t>
            </a:r>
          </a:p>
        </p:txBody>
      </p:sp>
      <p:sp>
        <p:nvSpPr>
          <p:cNvPr id="4" name="Footer Placeholder 4">
            <a:extLst>
              <a:ext uri="{FF2B5EF4-FFF2-40B4-BE49-F238E27FC236}">
                <a16:creationId xmlns:a16="http://schemas.microsoft.com/office/drawing/2014/main" id="{217A8A65-BCC6-6946-9816-5B6310A818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EF80948-FF37-A445-BFC3-62EA605A00A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2530168" y="2762581"/>
            <a:ext cx="4169387" cy="3563579"/>
          </a:xfrm>
          <a:prstGeom prst="rect">
            <a:avLst/>
          </a:prstGeom>
        </p:spPr>
      </p:pic>
      <p:sp>
        <p:nvSpPr>
          <p:cNvPr id="5" name="Footer Placeholder 4">
            <a:extLst>
              <a:ext uri="{FF2B5EF4-FFF2-40B4-BE49-F238E27FC236}">
                <a16:creationId xmlns:a16="http://schemas.microsoft.com/office/drawing/2014/main" id="{8B0937A1-A7AF-C248-AD3B-08DC1206512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F874809-817A-E848-BE53-013C3F1B9D3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a:t>
            </a:r>
            <a:r>
              <a:rPr lang="en-US" dirty="0"/>
              <a:t>H</a:t>
            </a:r>
            <a:r>
              <a:rPr dirty="0"/>
              <a:t>ow is it different from Virtualization?</a:t>
            </a:r>
          </a:p>
          <a:p>
            <a:pPr lvl="1"/>
            <a:r>
              <a:rPr dirty="0"/>
              <a:t> Only the ”</a:t>
            </a:r>
            <a:r>
              <a:rPr dirty="0" err="1"/>
              <a:t>Userland</a:t>
            </a:r>
            <a:r>
              <a:rPr dirty="0"/>
              <a:t>” is virtualized</a:t>
            </a:r>
            <a:r>
              <a:rPr lang="en-US" dirty="0"/>
              <a:t>.</a:t>
            </a:r>
            <a:endParaRPr dirty="0"/>
          </a:p>
          <a:p>
            <a:pPr lvl="1"/>
            <a:r>
              <a:rPr dirty="0"/>
              <a:t> </a:t>
            </a:r>
            <a:r>
              <a:rPr lang="en-US" dirty="0"/>
              <a:t>The k</a:t>
            </a:r>
            <a:r>
              <a:rPr dirty="0"/>
              <a:t>ernel is shared with the host</a:t>
            </a:r>
            <a:r>
              <a:rPr lang="en-US" dirty="0"/>
              <a:t>.</a:t>
            </a:r>
            <a:endParaRPr dirty="0"/>
          </a:p>
          <a:p>
            <a:r>
              <a:rPr dirty="0"/>
              <a:t> Both Host and Guest have to be the same OS (with some exceptions)</a:t>
            </a:r>
            <a:r>
              <a:rPr lang="en-US" dirty="0"/>
              <a:t>.</a:t>
            </a:r>
            <a:endParaRPr dirty="0"/>
          </a:p>
          <a:p>
            <a:pPr lvl="1"/>
            <a:r>
              <a:rPr dirty="0"/>
              <a:t> Usually Linux</a:t>
            </a:r>
            <a:r>
              <a:rPr lang="en-US" dirty="0"/>
              <a:t>.</a:t>
            </a:r>
            <a:endParaRPr dirty="0"/>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6116232" y="4642277"/>
            <a:ext cx="2535870" cy="1901902"/>
          </a:xfrm>
          <a:prstGeom prst="rect">
            <a:avLst/>
          </a:prstGeom>
        </p:spPr>
      </p:pic>
      <p:sp>
        <p:nvSpPr>
          <p:cNvPr id="5" name="Footer Placeholder 4">
            <a:extLst>
              <a:ext uri="{FF2B5EF4-FFF2-40B4-BE49-F238E27FC236}">
                <a16:creationId xmlns:a16="http://schemas.microsoft.com/office/drawing/2014/main" id="{DE6D934F-D33C-7D42-B039-749F63FC979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94AF42A-7ACE-964F-9B1D-452B7FAD473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75519813"/>
              </p:ext>
            </p:extLst>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rPr dirty="0"/>
                        <a:t>OS</a:t>
                      </a:r>
                    </a:p>
                  </a:txBody>
                  <a:tcPr/>
                </a:tc>
                <a:tc>
                  <a:txBody>
                    <a:bodyPr/>
                    <a:lstStyle/>
                    <a:p>
                      <a:r>
                        <a:rPr dirty="0"/>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rPr dirty="0"/>
                        <a:t>Filesystem</a:t>
                      </a:r>
                    </a:p>
                  </a:txBody>
                  <a:tcPr/>
                </a:tc>
                <a:tc>
                  <a:txBody>
                    <a:bodyPr/>
                    <a:lstStyle/>
                    <a:p>
                      <a:r>
                        <a:rPr dirty="0"/>
                        <a:t>Dedicated File</a:t>
                      </a:r>
                      <a:r>
                        <a:rPr lang="en-US" dirty="0"/>
                        <a:t>s</a:t>
                      </a:r>
                      <a:r>
                        <a:rPr dirty="0"/>
                        <a:t>ystem</a:t>
                      </a:r>
                    </a:p>
                  </a:txBody>
                  <a:tcPr/>
                </a:tc>
                <a:tc>
                  <a:txBody>
                    <a:bodyPr/>
                    <a:lstStyle/>
                    <a:p>
                      <a:r>
                        <a:rPr dirty="0"/>
                        <a:t>Dedicated File</a:t>
                      </a:r>
                      <a:r>
                        <a:rPr lang="en-US" dirty="0"/>
                        <a:t>s</a:t>
                      </a:r>
                      <a:r>
                        <a:rPr dirty="0"/>
                        <a:t>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rPr dirty="0"/>
                        <a:t>Start/Stop Time</a:t>
                      </a:r>
                    </a:p>
                  </a:txBody>
                  <a:tcPr/>
                </a:tc>
                <a:tc>
                  <a:txBody>
                    <a:bodyPr/>
                    <a:lstStyle/>
                    <a:p>
                      <a:r>
                        <a:t>milliseconds</a:t>
                      </a:r>
                    </a:p>
                  </a:txBody>
                  <a:tcPr/>
                </a:tc>
                <a:tc>
                  <a:txBody>
                    <a:bodyPr/>
                    <a:lstStyle/>
                    <a:p>
                      <a:r>
                        <a:rPr dirty="0"/>
                        <a:t>seconds to minutes</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1FD73DE0-854D-A34F-986F-97CAD17060E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EB4FA00-2220-AC41-8FD4-73F6FC97339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18649264"/>
              </p:ext>
            </p:extLst>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rPr dirty="0"/>
                        <a:t>Filesystem</a:t>
                      </a:r>
                    </a:p>
                  </a:txBody>
                  <a:tcPr/>
                </a:tc>
                <a:tc>
                  <a:txBody>
                    <a:bodyPr/>
                    <a:lstStyle/>
                    <a:p>
                      <a:r>
                        <a:rPr dirty="0"/>
                        <a:t>All </a:t>
                      </a:r>
                      <a:r>
                        <a:rPr lang="en-US" dirty="0"/>
                        <a:t>d</a:t>
                      </a:r>
                      <a:r>
                        <a:rPr dirty="0"/>
                        <a:t>ependencies installed to container filesystem.</a:t>
                      </a:r>
                    </a:p>
                  </a:txBody>
                  <a:tcPr/>
                </a:tc>
                <a:tc>
                  <a:txBody>
                    <a:bodyPr/>
                    <a:lstStyle/>
                    <a:p>
                      <a:r>
                        <a:rPr dirty="0"/>
                        <a:t>All </a:t>
                      </a:r>
                      <a:r>
                        <a:rPr lang="en-US" dirty="0"/>
                        <a:t>d</a:t>
                      </a:r>
                      <a:r>
                        <a:rPr dirty="0"/>
                        <a:t>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rPr dirty="0"/>
                        <a:t>No </a:t>
                      </a:r>
                      <a:r>
                        <a:rPr lang="en-US" dirty="0"/>
                        <a:t>i</a:t>
                      </a:r>
                      <a:r>
                        <a:rPr dirty="0"/>
                        <a:t>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rPr dirty="0"/>
                        <a:t>Dependencies put in container</a:t>
                      </a:r>
                      <a:r>
                        <a:rPr lang="en-US" dirty="0"/>
                        <a:t>.</a:t>
                      </a:r>
                      <a:endParaRPr dirty="0"/>
                    </a:p>
                  </a:txBody>
                  <a:tcPr/>
                </a:tc>
                <a:tc>
                  <a:txBody>
                    <a:bodyPr/>
                    <a:lstStyle/>
                    <a:p>
                      <a:r>
                        <a:rPr dirty="0"/>
                        <a:t>Can have circular dependency issues.</a:t>
                      </a:r>
                    </a:p>
                  </a:txBody>
                  <a:tcPr/>
                </a:tc>
                <a:extLst>
                  <a:ext uri="{0D108BD9-81ED-4DB2-BD59-A6C34878D82A}">
                    <a16:rowId xmlns:a16="http://schemas.microsoft.com/office/drawing/2014/main" val="10003"/>
                  </a:ext>
                </a:extLst>
              </a:tr>
            </a:tbl>
          </a:graphicData>
        </a:graphic>
      </p:graphicFrame>
      <p:sp>
        <p:nvSpPr>
          <p:cNvPr id="5" name="Footer Placeholder 4">
            <a:extLst>
              <a:ext uri="{FF2B5EF4-FFF2-40B4-BE49-F238E27FC236}">
                <a16:creationId xmlns:a16="http://schemas.microsoft.com/office/drawing/2014/main" id="{81E52CAE-646F-1841-8125-4F05F96E394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E8216D-AE6A-7B46-A321-57D94AC9903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Solving the Matrix from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EA3D901C-7BCA-1C49-9800-BA110CBFBE9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432D3C-F930-4846-AD09-5E369BFEBA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006241168"/>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rPr dirty="0"/>
                        <a:t>Tightly-Coupled Data</a:t>
                      </a:r>
                    </a:p>
                  </a:txBody>
                  <a:tcPr/>
                </a:tc>
                <a:tc>
                  <a:txBody>
                    <a:bodyPr/>
                    <a:lstStyle/>
                    <a:p>
                      <a:r>
                        <a:rPr dirty="0"/>
                        <a:t>When the application is tightly coupled to its own data,</a:t>
                      </a:r>
                      <a:r>
                        <a:rPr lang="en-US" dirty="0"/>
                        <a:t> </a:t>
                      </a:r>
                      <a:r>
                        <a:rPr dirty="0"/>
                        <a:t>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a:t>
                      </a:r>
                      <a:r>
                        <a:rPr lang="en-US" dirty="0"/>
                        <a:t>the </a:t>
                      </a:r>
                      <a:r>
                        <a:rPr dirty="0"/>
                        <a:t>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7D3D2BB4-27EB-2D4F-9665-909AA3E2628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B0EFC0A-1FF1-184F-8B24-5A9A5C03644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1FA0-8D7C-F04E-B23C-DA7236121F56}"/>
              </a:ext>
            </a:extLst>
          </p:cNvPr>
          <p:cNvSpPr>
            <a:spLocks noGrp="1"/>
          </p:cNvSpPr>
          <p:nvPr>
            <p:ph type="title"/>
          </p:nvPr>
        </p:nvSpPr>
        <p:spPr/>
        <p:txBody>
          <a:bodyPr/>
          <a:lstStyle/>
          <a:p>
            <a:r>
              <a:rPr lang="en-US" dirty="0"/>
              <a:t>History of Containers</a:t>
            </a:r>
          </a:p>
        </p:txBody>
      </p:sp>
      <p:sp>
        <p:nvSpPr>
          <p:cNvPr id="3" name="Footer Placeholder 2">
            <a:extLst>
              <a:ext uri="{FF2B5EF4-FFF2-40B4-BE49-F238E27FC236}">
                <a16:creationId xmlns:a16="http://schemas.microsoft.com/office/drawing/2014/main" id="{87088E26-4144-D149-BE2E-D8049EEA972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A1B85AB7-4943-7846-8701-62E2930984EA}"/>
              </a:ext>
            </a:extLst>
          </p:cNvPr>
          <p:cNvSpPr>
            <a:spLocks noGrp="1"/>
          </p:cNvSpPr>
          <p:nvPr>
            <p:ph type="sldNum" sz="quarter" idx="12"/>
          </p:nvPr>
        </p:nvSpPr>
        <p:spPr/>
        <p:txBody>
          <a:bodyPr/>
          <a:lstStyle/>
          <a:p>
            <a:fld id="{3310D8EA-3107-4873-B9AB-DD7D3E79053A}" type="slidenum">
              <a:rPr lang="en-US" smtClean="0"/>
              <a:t>31</a:t>
            </a:fld>
            <a:endParaRPr lang="en-US" dirty="0"/>
          </a:p>
        </p:txBody>
      </p:sp>
      <p:sp>
        <p:nvSpPr>
          <p:cNvPr id="5" name="Text Placeholder 4">
            <a:extLst>
              <a:ext uri="{FF2B5EF4-FFF2-40B4-BE49-F238E27FC236}">
                <a16:creationId xmlns:a16="http://schemas.microsoft.com/office/drawing/2014/main" id="{511610BF-7F6D-7F4C-BC56-7CDBD2C6F270}"/>
              </a:ext>
            </a:extLst>
          </p:cNvPr>
          <p:cNvSpPr>
            <a:spLocks noGrp="1"/>
          </p:cNvSpPr>
          <p:nvPr>
            <p:ph type="body" sz="quarter" idx="14"/>
          </p:nvPr>
        </p:nvSpPr>
        <p:spPr>
          <a:xfrm>
            <a:off x="371475" y="1828798"/>
            <a:ext cx="2057400" cy="1578079"/>
          </a:xfrm>
        </p:spPr>
        <p:txBody>
          <a:bodyPr/>
          <a:lstStyle/>
          <a:p>
            <a:r>
              <a:rPr lang="en-US" dirty="0"/>
              <a:t>1982: Unix ”</a:t>
            </a:r>
            <a:r>
              <a:rPr lang="en-US" dirty="0" err="1"/>
              <a:t>chroot</a:t>
            </a:r>
            <a:r>
              <a:rPr lang="en-US" dirty="0"/>
              <a:t>” command: Allows filesystem-level isolation </a:t>
            </a:r>
          </a:p>
        </p:txBody>
      </p:sp>
      <p:sp>
        <p:nvSpPr>
          <p:cNvPr id="6" name="Text Placeholder 5">
            <a:extLst>
              <a:ext uri="{FF2B5EF4-FFF2-40B4-BE49-F238E27FC236}">
                <a16:creationId xmlns:a16="http://schemas.microsoft.com/office/drawing/2014/main" id="{F4B13836-6EB5-4944-8554-BDD400C7F408}"/>
              </a:ext>
            </a:extLst>
          </p:cNvPr>
          <p:cNvSpPr>
            <a:spLocks noGrp="1"/>
          </p:cNvSpPr>
          <p:nvPr>
            <p:ph type="body" sz="quarter" idx="15"/>
          </p:nvPr>
        </p:nvSpPr>
        <p:spPr>
          <a:xfrm>
            <a:off x="2517436" y="1828799"/>
            <a:ext cx="2057400" cy="1578077"/>
          </a:xfrm>
        </p:spPr>
        <p:txBody>
          <a:bodyPr/>
          <a:lstStyle/>
          <a:p>
            <a:r>
              <a:rPr lang="en-US" dirty="0"/>
              <a:t>2000: BSD “jail” command</a:t>
            </a:r>
          </a:p>
          <a:p>
            <a:endParaRPr lang="en-US" dirty="0"/>
          </a:p>
        </p:txBody>
      </p:sp>
      <p:sp>
        <p:nvSpPr>
          <p:cNvPr id="7" name="Text Placeholder 6">
            <a:extLst>
              <a:ext uri="{FF2B5EF4-FFF2-40B4-BE49-F238E27FC236}">
                <a16:creationId xmlns:a16="http://schemas.microsoft.com/office/drawing/2014/main" id="{2FF32F90-2AE3-EE46-83CE-31455BD00CAD}"/>
              </a:ext>
            </a:extLst>
          </p:cNvPr>
          <p:cNvSpPr>
            <a:spLocks noGrp="1"/>
          </p:cNvSpPr>
          <p:nvPr>
            <p:ph type="body" sz="quarter" idx="16"/>
          </p:nvPr>
        </p:nvSpPr>
        <p:spPr>
          <a:xfrm>
            <a:off x="4663397" y="1828799"/>
            <a:ext cx="2057400" cy="1578077"/>
          </a:xfrm>
        </p:spPr>
        <p:txBody>
          <a:bodyPr/>
          <a:lstStyle/>
          <a:p>
            <a:r>
              <a:rPr lang="en-US" dirty="0"/>
              <a:t>2005: Linux namespaces: Process isolation</a:t>
            </a:r>
          </a:p>
        </p:txBody>
      </p:sp>
      <p:sp>
        <p:nvSpPr>
          <p:cNvPr id="8" name="Text Placeholder 7">
            <a:extLst>
              <a:ext uri="{FF2B5EF4-FFF2-40B4-BE49-F238E27FC236}">
                <a16:creationId xmlns:a16="http://schemas.microsoft.com/office/drawing/2014/main" id="{5BC6FE69-1C28-7E45-9279-B40C6534BCBE}"/>
              </a:ext>
            </a:extLst>
          </p:cNvPr>
          <p:cNvSpPr>
            <a:spLocks noGrp="1"/>
          </p:cNvSpPr>
          <p:nvPr>
            <p:ph type="body" sz="quarter" idx="17"/>
          </p:nvPr>
        </p:nvSpPr>
        <p:spPr>
          <a:xfrm>
            <a:off x="6809357" y="1828799"/>
            <a:ext cx="2057400" cy="1578077"/>
          </a:xfrm>
        </p:spPr>
        <p:txBody>
          <a:bodyPr/>
          <a:lstStyle/>
          <a:p>
            <a:r>
              <a:rPr lang="en-US" dirty="0"/>
              <a:t>2007:  Linux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703FCD3-B982-D742-9B85-64E52B40AF0F}"/>
              </a:ext>
            </a:extLst>
          </p:cNvPr>
          <p:cNvSpPr>
            <a:spLocks noGrp="1"/>
          </p:cNvSpPr>
          <p:nvPr>
            <p:ph type="body" sz="quarter" idx="19"/>
          </p:nvPr>
        </p:nvSpPr>
        <p:spPr>
          <a:xfrm>
            <a:off x="371475" y="3406876"/>
            <a:ext cx="2057400" cy="2498623"/>
          </a:xfrm>
        </p:spPr>
        <p:txBody>
          <a:bodyPr/>
          <a:lstStyle/>
          <a:p>
            <a:pPr lvl="1"/>
            <a:r>
              <a:rPr lang="en-US" dirty="0"/>
              <a:t> Allows process and children access to an isolated filesystem.</a:t>
            </a:r>
          </a:p>
          <a:p>
            <a:pPr lvl="1"/>
            <a:r>
              <a:rPr lang="en-US" dirty="0"/>
              <a:t> Users, processes, network, and other resources shared.</a:t>
            </a:r>
          </a:p>
        </p:txBody>
      </p:sp>
      <p:sp>
        <p:nvSpPr>
          <p:cNvPr id="10" name="Text Placeholder 9">
            <a:extLst>
              <a:ext uri="{FF2B5EF4-FFF2-40B4-BE49-F238E27FC236}">
                <a16:creationId xmlns:a16="http://schemas.microsoft.com/office/drawing/2014/main" id="{11A23217-C1D5-D049-B5C1-785A02B59B82}"/>
              </a:ext>
            </a:extLst>
          </p:cNvPr>
          <p:cNvSpPr>
            <a:spLocks noGrp="1"/>
          </p:cNvSpPr>
          <p:nvPr>
            <p:ph type="body" sz="quarter" idx="20"/>
          </p:nvPr>
        </p:nvSpPr>
        <p:spPr>
          <a:xfrm>
            <a:off x="2517436" y="3406876"/>
            <a:ext cx="2057400" cy="2498624"/>
          </a:xfrm>
        </p:spPr>
        <p:txBody>
          <a:bodyPr/>
          <a:lstStyle/>
          <a:p>
            <a:pPr lvl="1"/>
            <a:r>
              <a:rPr lang="en-US" dirty="0"/>
              <a:t>Allows filesystem, user, processes, and network isolation.</a:t>
            </a:r>
          </a:p>
          <a:p>
            <a:pPr lvl="1"/>
            <a:r>
              <a:rPr lang="en-US" dirty="0"/>
              <a:t> Inspired Solaris Zones, which combines jail with dedicated ZFS filesystem.</a:t>
            </a:r>
          </a:p>
          <a:p>
            <a:endParaRPr lang="en-US" dirty="0"/>
          </a:p>
        </p:txBody>
      </p:sp>
      <p:sp>
        <p:nvSpPr>
          <p:cNvPr id="11" name="Text Placeholder 10">
            <a:extLst>
              <a:ext uri="{FF2B5EF4-FFF2-40B4-BE49-F238E27FC236}">
                <a16:creationId xmlns:a16="http://schemas.microsoft.com/office/drawing/2014/main" id="{DD0E2DC4-11B5-CE49-8D3A-CB870E5719D3}"/>
              </a:ext>
            </a:extLst>
          </p:cNvPr>
          <p:cNvSpPr>
            <a:spLocks noGrp="1"/>
          </p:cNvSpPr>
          <p:nvPr>
            <p:ph type="body" sz="quarter" idx="21"/>
          </p:nvPr>
        </p:nvSpPr>
        <p:spPr>
          <a:xfrm>
            <a:off x="4663397" y="3406876"/>
            <a:ext cx="2057400" cy="2498624"/>
          </a:xfrm>
        </p:spPr>
        <p:txBody>
          <a:bodyPr/>
          <a:lstStyle/>
          <a:p>
            <a:pPr lvl="1"/>
            <a:r>
              <a:rPr lang="en-US" dirty="0"/>
              <a:t>Segregate processes into groups.</a:t>
            </a:r>
          </a:p>
          <a:p>
            <a:pPr lvl="1"/>
            <a:r>
              <a:rPr lang="en-US" dirty="0"/>
              <a:t>Processes can’t talk between groups.</a:t>
            </a:r>
          </a:p>
          <a:p>
            <a:endParaRPr lang="en-US" dirty="0"/>
          </a:p>
        </p:txBody>
      </p:sp>
      <p:sp>
        <p:nvSpPr>
          <p:cNvPr id="12" name="Text Placeholder 11">
            <a:extLst>
              <a:ext uri="{FF2B5EF4-FFF2-40B4-BE49-F238E27FC236}">
                <a16:creationId xmlns:a16="http://schemas.microsoft.com/office/drawing/2014/main" id="{3C109466-E0CB-204C-9421-AF83A95CEA71}"/>
              </a:ext>
            </a:extLst>
          </p:cNvPr>
          <p:cNvSpPr>
            <a:spLocks noGrp="1"/>
          </p:cNvSpPr>
          <p:nvPr>
            <p:ph type="body" sz="quarter" idx="22"/>
          </p:nvPr>
        </p:nvSpPr>
        <p:spPr>
          <a:xfrm>
            <a:off x="6809357" y="3406876"/>
            <a:ext cx="2057400" cy="2498624"/>
          </a:xfrm>
        </p:spPr>
        <p:txBody>
          <a:bodyPr/>
          <a:lstStyle/>
          <a:p>
            <a:pPr lvl="1"/>
            <a:r>
              <a:rPr lang="en-US" dirty="0"/>
              <a:t>Control mem, CPU, resource allocation for running processes and groups.</a:t>
            </a:r>
          </a:p>
          <a:p>
            <a:endParaRPr lang="en-US" dirty="0"/>
          </a:p>
          <a:p>
            <a:endParaRPr lang="en-US" dirty="0"/>
          </a:p>
        </p:txBody>
      </p:sp>
    </p:spTree>
    <p:extLst>
      <p:ext uri="{BB962C8B-B14F-4D97-AF65-F5344CB8AC3E}">
        <p14:creationId xmlns:p14="http://schemas.microsoft.com/office/powerpoint/2010/main" val="3900545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D54EA9-8EF3-3D47-BAA3-E46AE177D2C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72BDD187-F3CA-884B-8FE2-1958D4A9A930}"/>
              </a:ext>
            </a:extLst>
          </p:cNvPr>
          <p:cNvSpPr>
            <a:spLocks noGrp="1"/>
          </p:cNvSpPr>
          <p:nvPr>
            <p:ph type="sldNum" sz="quarter" idx="12"/>
          </p:nvPr>
        </p:nvSpPr>
        <p:spPr/>
        <p:txBody>
          <a:bodyPr/>
          <a:lstStyle/>
          <a:p>
            <a:fld id="{3310D8EA-3107-4873-B9AB-DD7D3E79053A}" type="slidenum">
              <a:rPr lang="en-US" smtClean="0"/>
              <a:t>32</a:t>
            </a:fld>
            <a:endParaRPr lang="en-US" dirty="0"/>
          </a:p>
        </p:txBody>
      </p:sp>
      <p:sp>
        <p:nvSpPr>
          <p:cNvPr id="5" name="Text Placeholder 4">
            <a:extLst>
              <a:ext uri="{FF2B5EF4-FFF2-40B4-BE49-F238E27FC236}">
                <a16:creationId xmlns:a16="http://schemas.microsoft.com/office/drawing/2014/main" id="{896684F6-7151-F04E-A8FF-12640936DB75}"/>
              </a:ext>
            </a:extLst>
          </p:cNvPr>
          <p:cNvSpPr>
            <a:spLocks noGrp="1"/>
          </p:cNvSpPr>
          <p:nvPr>
            <p:ph type="body" sz="quarter" idx="14"/>
          </p:nvPr>
        </p:nvSpPr>
        <p:spPr>
          <a:xfrm>
            <a:off x="371475" y="1828798"/>
            <a:ext cx="2743200" cy="1418314"/>
          </a:xfrm>
        </p:spPr>
        <p:txBody>
          <a:bodyPr/>
          <a:lstStyle/>
          <a:p>
            <a:r>
              <a:rPr lang="en-US" dirty="0"/>
              <a:t> 2008: Linux Containers (LXC): Combines together:</a:t>
            </a:r>
          </a:p>
          <a:p>
            <a:endParaRPr lang="en-US" dirty="0"/>
          </a:p>
        </p:txBody>
      </p:sp>
      <p:sp>
        <p:nvSpPr>
          <p:cNvPr id="6" name="Text Placeholder 5">
            <a:extLst>
              <a:ext uri="{FF2B5EF4-FFF2-40B4-BE49-F238E27FC236}">
                <a16:creationId xmlns:a16="http://schemas.microsoft.com/office/drawing/2014/main" id="{F4353078-8AB2-DE4A-9CD5-43024EDB00F5}"/>
              </a:ext>
            </a:extLst>
          </p:cNvPr>
          <p:cNvSpPr>
            <a:spLocks noGrp="1"/>
          </p:cNvSpPr>
          <p:nvPr>
            <p:ph type="body" sz="quarter" idx="15"/>
          </p:nvPr>
        </p:nvSpPr>
        <p:spPr>
          <a:xfrm>
            <a:off x="3252220" y="1828798"/>
            <a:ext cx="2743200" cy="1418314"/>
          </a:xfrm>
        </p:spPr>
        <p:txBody>
          <a:bodyPr/>
          <a:lstStyle/>
          <a:p>
            <a:r>
              <a:rPr lang="en-US" dirty="0"/>
              <a:t>2013: LXC + Virtualization extensions</a:t>
            </a:r>
          </a:p>
          <a:p>
            <a:endParaRPr lang="en-US" dirty="0"/>
          </a:p>
        </p:txBody>
      </p:sp>
      <p:sp>
        <p:nvSpPr>
          <p:cNvPr id="7" name="Text Placeholder 6">
            <a:extLst>
              <a:ext uri="{FF2B5EF4-FFF2-40B4-BE49-F238E27FC236}">
                <a16:creationId xmlns:a16="http://schemas.microsoft.com/office/drawing/2014/main" id="{6EF23D40-91BE-2446-AD2F-34E4B64DA798}"/>
              </a:ext>
            </a:extLst>
          </p:cNvPr>
          <p:cNvSpPr>
            <a:spLocks noGrp="1"/>
          </p:cNvSpPr>
          <p:nvPr>
            <p:ph type="body" sz="quarter" idx="16"/>
          </p:nvPr>
        </p:nvSpPr>
        <p:spPr>
          <a:xfrm>
            <a:off x="6132964" y="1828798"/>
            <a:ext cx="2743200" cy="1418314"/>
          </a:xfrm>
        </p:spPr>
        <p:txBody>
          <a:bodyPr/>
          <a:lstStyle/>
          <a:p>
            <a:r>
              <a:rPr lang="en-US" dirty="0"/>
              <a:t>2014: LXC + </a:t>
            </a:r>
            <a:r>
              <a:rPr lang="en-US" dirty="0" err="1"/>
              <a:t>OverlayFS</a:t>
            </a:r>
            <a:r>
              <a:rPr lang="en-US" dirty="0"/>
              <a:t> or </a:t>
            </a:r>
            <a:r>
              <a:rPr lang="en-US" dirty="0" err="1"/>
              <a:t>UnionFS</a:t>
            </a:r>
            <a:endParaRPr lang="en-US" dirty="0"/>
          </a:p>
          <a:p>
            <a:endParaRPr lang="en-US" dirty="0"/>
          </a:p>
        </p:txBody>
      </p:sp>
      <p:sp>
        <p:nvSpPr>
          <p:cNvPr id="8" name="Text Placeholder 7">
            <a:extLst>
              <a:ext uri="{FF2B5EF4-FFF2-40B4-BE49-F238E27FC236}">
                <a16:creationId xmlns:a16="http://schemas.microsoft.com/office/drawing/2014/main" id="{E3886F72-40A6-B64A-B369-72AD2C34B933}"/>
              </a:ext>
            </a:extLst>
          </p:cNvPr>
          <p:cNvSpPr>
            <a:spLocks noGrp="1"/>
          </p:cNvSpPr>
          <p:nvPr>
            <p:ph type="body" sz="quarter" idx="19"/>
          </p:nvPr>
        </p:nvSpPr>
        <p:spPr>
          <a:xfrm>
            <a:off x="371475" y="3247112"/>
            <a:ext cx="2743200" cy="2658387"/>
          </a:xfrm>
        </p:spPr>
        <p:txBody>
          <a:bodyPr/>
          <a:lstStyle/>
          <a:p>
            <a:pPr lvl="1"/>
            <a:r>
              <a:rPr lang="en-US" dirty="0"/>
              <a:t> </a:t>
            </a:r>
            <a:r>
              <a:rPr lang="en-US" dirty="0" err="1"/>
              <a:t>chroot</a:t>
            </a:r>
            <a:r>
              <a:rPr lang="en-US" dirty="0"/>
              <a:t>: (filesystem isolation) +</a:t>
            </a:r>
          </a:p>
          <a:p>
            <a:pPr lvl="1"/>
            <a:r>
              <a:rPr lang="en-US" dirty="0"/>
              <a:t> Namespaces (process isolation) +</a:t>
            </a:r>
          </a:p>
          <a:p>
            <a:pPr lvl="1"/>
            <a:r>
              <a:rPr lang="en-US" dirty="0"/>
              <a:t>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564F466-61B8-6644-9425-BCD7457443FD}"/>
              </a:ext>
            </a:extLst>
          </p:cNvPr>
          <p:cNvSpPr>
            <a:spLocks noGrp="1"/>
          </p:cNvSpPr>
          <p:nvPr>
            <p:ph type="body" sz="quarter" idx="20"/>
          </p:nvPr>
        </p:nvSpPr>
        <p:spPr>
          <a:xfrm>
            <a:off x="3252220" y="3247112"/>
            <a:ext cx="2743200" cy="2658388"/>
          </a:xfrm>
        </p:spPr>
        <p:txBody>
          <a:bodyPr/>
          <a:lstStyle/>
          <a:p>
            <a:pPr lvl="1"/>
            <a:r>
              <a:rPr lang="en-US" dirty="0"/>
              <a:t> Allows hardware support for virtualized namespaces.</a:t>
            </a:r>
          </a:p>
          <a:p>
            <a:pPr lvl="1"/>
            <a:endParaRPr lang="en-US" dirty="0"/>
          </a:p>
        </p:txBody>
      </p:sp>
      <p:sp>
        <p:nvSpPr>
          <p:cNvPr id="10" name="Text Placeholder 9">
            <a:extLst>
              <a:ext uri="{FF2B5EF4-FFF2-40B4-BE49-F238E27FC236}">
                <a16:creationId xmlns:a16="http://schemas.microsoft.com/office/drawing/2014/main" id="{A182FC15-691E-FE49-BAD8-D55561504BF7}"/>
              </a:ext>
            </a:extLst>
          </p:cNvPr>
          <p:cNvSpPr>
            <a:spLocks noGrp="1"/>
          </p:cNvSpPr>
          <p:nvPr>
            <p:ph type="body" sz="quarter" idx="21"/>
          </p:nvPr>
        </p:nvSpPr>
        <p:spPr>
          <a:xfrm>
            <a:off x="6132964" y="3247112"/>
            <a:ext cx="2743200" cy="2658388"/>
          </a:xfrm>
        </p:spPr>
        <p:txBody>
          <a:bodyPr/>
          <a:lstStyle/>
          <a:p>
            <a:pPr lvl="1"/>
            <a:r>
              <a:rPr lang="en-US" dirty="0"/>
              <a:t>Allows for multiple filesystems to be combined to one virtualized filesystem.</a:t>
            </a:r>
          </a:p>
          <a:p>
            <a:pPr lvl="1"/>
            <a:r>
              <a:rPr lang="en-US" dirty="0"/>
              <a:t> Allows more practical overlay of containers than </a:t>
            </a:r>
            <a:r>
              <a:rPr lang="en-US" dirty="0" err="1"/>
              <a:t>chroot</a:t>
            </a:r>
            <a:r>
              <a:rPr lang="en-US" dirty="0"/>
              <a:t>.</a:t>
            </a:r>
          </a:p>
          <a:p>
            <a:endParaRPr lang="en-US" dirty="0"/>
          </a:p>
        </p:txBody>
      </p:sp>
      <p:sp>
        <p:nvSpPr>
          <p:cNvPr id="13" name="Title 1">
            <a:extLst>
              <a:ext uri="{FF2B5EF4-FFF2-40B4-BE49-F238E27FC236}">
                <a16:creationId xmlns:a16="http://schemas.microsoft.com/office/drawing/2014/main" id="{C49E9A44-263D-A742-87D1-74E3DFA0D562}"/>
              </a:ext>
            </a:extLst>
          </p:cNvPr>
          <p:cNvSpPr>
            <a:spLocks noGrp="1"/>
          </p:cNvSpPr>
          <p:nvPr>
            <p:ph type="title"/>
          </p:nvPr>
        </p:nvSpPr>
        <p:spPr>
          <a:xfrm>
            <a:off x="371475" y="0"/>
            <a:ext cx="8486775" cy="1074058"/>
          </a:xfrm>
        </p:spPr>
        <p:txBody>
          <a:bodyPr/>
          <a:lstStyle/>
          <a:p>
            <a:r>
              <a:rPr lang="en-US" dirty="0"/>
              <a:t>Linux Containers</a:t>
            </a:r>
            <a:endParaRPr dirty="0"/>
          </a:p>
        </p:txBody>
      </p:sp>
    </p:spTree>
    <p:extLst>
      <p:ext uri="{BB962C8B-B14F-4D97-AF65-F5344CB8AC3E}">
        <p14:creationId xmlns:p14="http://schemas.microsoft.com/office/powerpoint/2010/main" val="112563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a:xfrm>
            <a:off x="371474" y="1269546"/>
            <a:ext cx="8486775" cy="4074432"/>
          </a:xfrm>
        </p:spPr>
        <p:txBody>
          <a:bodyPr/>
          <a:lstStyle/>
          <a:p>
            <a:pPr>
              <a:buNone/>
            </a:pPr>
            <a:endParaRPr dirty="0"/>
          </a:p>
          <a:p>
            <a:r>
              <a:rPr b="1" dirty="0">
                <a:solidFill>
                  <a:srgbClr val="E87722"/>
                </a:solidFill>
              </a:rPr>
              <a:t> 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Container format </a:t>
            </a:r>
            <a:r>
              <a:rPr lang="en-US" dirty="0"/>
              <a:t>is </a:t>
            </a:r>
            <a:r>
              <a:rPr dirty="0"/>
              <a:t>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4240802" y="2026920"/>
            <a:ext cx="4465048" cy="1157605"/>
          </a:xfrm>
          <a:prstGeom prst="rect">
            <a:avLst/>
          </a:prstGeom>
        </p:spPr>
      </p:pic>
      <p:sp>
        <p:nvSpPr>
          <p:cNvPr id="5" name="Footer Placeholder 4">
            <a:extLst>
              <a:ext uri="{FF2B5EF4-FFF2-40B4-BE49-F238E27FC236}">
                <a16:creationId xmlns:a16="http://schemas.microsoft.com/office/drawing/2014/main" id="{7C231978-07A9-7F4E-930B-DB4495E5E15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2640025-4044-F041-8173-8EA13905FF8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What is Docker?</a:t>
            </a:r>
          </a:p>
        </p:txBody>
      </p:sp>
      <p:sp>
        <p:nvSpPr>
          <p:cNvPr id="3" name="Content Placeholder 2"/>
          <p:cNvSpPr>
            <a:spLocks noGrp="1"/>
          </p:cNvSpPr>
          <p:nvPr>
            <p:ph idx="1"/>
          </p:nvPr>
        </p:nvSpPr>
        <p:spPr/>
        <p:txBody>
          <a:bodyPr/>
          <a:lstStyle/>
          <a:p>
            <a:endParaRPr dirty="0"/>
          </a:p>
          <a:p>
            <a:endParaRPr dirty="0"/>
          </a:p>
          <a:p>
            <a:endParaRPr dirty="0"/>
          </a:p>
          <a:p>
            <a:pPr marL="285750" indent="-285750">
              <a:buFont typeface="Arial" panose="020B0604020202020204" pitchFamily="34" charset="0"/>
              <a:buChar char="•"/>
            </a:pPr>
            <a:r>
              <a:rPr dirty="0">
                <a:solidFill>
                  <a:srgbClr val="E87722"/>
                </a:solidFill>
              </a:rPr>
              <a:t> </a:t>
            </a:r>
            <a:r>
              <a:rPr dirty="0">
                <a:solidFill>
                  <a:schemeClr val="tx1"/>
                </a:solidFill>
              </a:rPr>
              <a:t>Docker is the current industry standard container format.</a:t>
            </a:r>
          </a:p>
          <a:p>
            <a:pPr marL="285750" indent="-285750">
              <a:buFont typeface="Arial" panose="020B0604020202020204" pitchFamily="34" charset="0"/>
              <a:buChar char="•"/>
            </a:pPr>
            <a:r>
              <a:rPr dirty="0">
                <a:solidFill>
                  <a:srgbClr val="E87722"/>
                </a:solidFill>
              </a:rPr>
              <a:t> </a:t>
            </a:r>
            <a:r>
              <a:rPr dirty="0">
                <a:solidFill>
                  <a:schemeClr val="tx1"/>
                </a:solidFill>
              </a:rPr>
              <a:t>Docker (the company) also makes developer tools:</a:t>
            </a:r>
          </a:p>
          <a:p>
            <a:pPr marL="285750" indent="-285750">
              <a:buFont typeface="Arial" panose="020B0604020202020204" pitchFamily="34" charset="0"/>
              <a:buChar char="•"/>
            </a:pPr>
            <a:r>
              <a:rPr dirty="0">
                <a:solidFill>
                  <a:srgbClr val="E87722"/>
                </a:solidFill>
              </a:rPr>
              <a:t> </a:t>
            </a:r>
            <a:r>
              <a:rPr dirty="0">
                <a:solidFill>
                  <a:schemeClr val="tx1"/>
                </a:solidFill>
              </a:rPr>
              <a:t>Docker for Windows</a:t>
            </a:r>
          </a:p>
          <a:p>
            <a:pPr marL="285750" indent="-285750">
              <a:buFont typeface="Arial" panose="020B0604020202020204" pitchFamily="34" charset="0"/>
              <a:buChar char="•"/>
            </a:pPr>
            <a:r>
              <a:rPr dirty="0">
                <a:solidFill>
                  <a:srgbClr val="E87722"/>
                </a:solidFill>
              </a:rPr>
              <a:t> </a:t>
            </a:r>
            <a:r>
              <a:rPr dirty="0">
                <a:solidFill>
                  <a:schemeClr val="tx1"/>
                </a:solidFill>
              </a:rPr>
              <a:t>Docker for Mac</a:t>
            </a:r>
          </a:p>
          <a:p>
            <a:pPr marL="285750" indent="-285750">
              <a:buFont typeface="Arial" panose="020B0604020202020204" pitchFamily="34" charset="0"/>
              <a:buChar char="•"/>
            </a:pPr>
            <a:r>
              <a:rPr dirty="0">
                <a:solidFill>
                  <a:srgbClr val="E87722"/>
                </a:solidFill>
              </a:rPr>
              <a:t> </a:t>
            </a:r>
            <a:r>
              <a:rPr dirty="0">
                <a:solidFill>
                  <a:schemeClr val="tx1"/>
                </a:solidFill>
              </a:rPr>
              <a:t>Docker for Linux</a:t>
            </a:r>
          </a:p>
          <a:p>
            <a:pPr marL="285750" indent="-285750">
              <a:buFont typeface="Arial" panose="020B0604020202020204" pitchFamily="34" charset="0"/>
              <a:buChar char="•"/>
            </a:pPr>
            <a:r>
              <a:rPr dirty="0">
                <a:solidFill>
                  <a:srgbClr val="E87722"/>
                </a:solidFill>
              </a:rPr>
              <a:t> </a:t>
            </a:r>
            <a:r>
              <a:rPr dirty="0">
                <a:solidFill>
                  <a:schemeClr val="tx1"/>
                </a:solidFill>
              </a:rPr>
              <a:t>Docker also has server-side container frameworks for Linux and Windows</a:t>
            </a:r>
          </a:p>
          <a:p>
            <a:pPr marL="285750" indent="-285750">
              <a:buFont typeface="Arial" panose="020B0604020202020204" pitchFamily="34" charset="0"/>
              <a:buChar char="•"/>
            </a:pPr>
            <a:r>
              <a:rPr dirty="0">
                <a:solidFill>
                  <a:srgbClr val="E87722"/>
                </a:solidFill>
              </a:rPr>
              <a:t> </a:t>
            </a:r>
            <a:r>
              <a:rPr dirty="0">
                <a:solidFill>
                  <a:schemeClr val="tx1"/>
                </a:solidFill>
              </a:rPr>
              <a:t>Windows versions run on top of Hyper-V</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
        <p:nvSpPr>
          <p:cNvPr id="5" name="Footer Placeholder 4">
            <a:extLst>
              <a:ext uri="{FF2B5EF4-FFF2-40B4-BE49-F238E27FC236}">
                <a16:creationId xmlns:a16="http://schemas.microsoft.com/office/drawing/2014/main" id="{7B0AFB84-3CB7-5845-8B58-5A334D73A4C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35BFE8D-C7F7-6641-8654-5510C00218F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uses the Host Kernel</a:t>
            </a:r>
          </a:p>
        </p:txBody>
      </p:sp>
      <p:sp>
        <p:nvSpPr>
          <p:cNvPr id="3" name="Content Placeholder 2"/>
          <p:cNvSpPr>
            <a:spLocks noGrp="1"/>
          </p:cNvSpPr>
          <p:nvPr>
            <p:ph idx="1"/>
          </p:nvPr>
        </p:nvSpPr>
        <p:spPr/>
        <p:txBody>
          <a:bodyPr/>
          <a:lstStyle/>
          <a:p>
            <a:r>
              <a:rPr dirty="0"/>
              <a:t> Docker will use the host kernel on Linux.</a:t>
            </a:r>
          </a:p>
          <a:p>
            <a:r>
              <a:rPr dirty="0"/>
              <a:t> What about Windows and Mac (Developer) Versions of Docker?</a:t>
            </a:r>
          </a:p>
          <a:p>
            <a:pPr lvl="1"/>
            <a:r>
              <a:rPr dirty="0"/>
              <a:t> Windows and Mac versions run a virtualized Linux kernel in a VM</a:t>
            </a:r>
          </a:p>
          <a:p>
            <a:pPr lvl="1"/>
            <a:r>
              <a:rPr dirty="0"/>
              <a:t> Only the kernel runs in the VM.  The container runs separately.</a:t>
            </a:r>
          </a:p>
          <a:p>
            <a:pPr lvl="1"/>
            <a:r>
              <a:rPr dirty="0"/>
              <a:t> In Windows, the VM is in Hyper-V (and thus requires Hyper-V to be installed)</a:t>
            </a:r>
          </a:p>
          <a:p>
            <a:pPr lvl="1"/>
            <a:r>
              <a:rPr dirty="0"/>
              <a:t> On Mac, the VM runs in Apple’s Hypervisor Framework</a:t>
            </a:r>
          </a:p>
          <a:p>
            <a:r>
              <a:rPr dirty="0"/>
              <a:t> Windows Server Native Windows Kernels</a:t>
            </a:r>
          </a:p>
          <a:p>
            <a:pPr lvl="1"/>
            <a:r>
              <a:rPr dirty="0"/>
              <a:t> Windows Server Applications can run in Windows Native Containers on Windows Server</a:t>
            </a:r>
          </a:p>
          <a:p>
            <a:pPr lvl="1"/>
            <a:r>
              <a:rPr dirty="0"/>
              <a:t> No VMs involved. (although you may want a VM for security reasons)</a:t>
            </a:r>
          </a:p>
        </p:txBody>
      </p:sp>
      <p:sp>
        <p:nvSpPr>
          <p:cNvPr id="4" name="Footer Placeholder 4">
            <a:extLst>
              <a:ext uri="{FF2B5EF4-FFF2-40B4-BE49-F238E27FC236}">
                <a16:creationId xmlns:a16="http://schemas.microsoft.com/office/drawing/2014/main" id="{4E24EDCF-7547-A849-8280-F20C97C7DF8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DC22B14-57EC-9741-A66C-1343459EC0D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p:txBody>
          <a:bodyPr/>
          <a:lstStyle/>
          <a:p>
            <a:endParaRPr/>
          </a:p>
          <a:p>
            <a:endParaRPr/>
          </a:p>
          <a:p>
            <a:endParaRPr/>
          </a:p>
          <a:p>
            <a:r>
              <a:t> Docker for Windows has the following requirements:</a:t>
            </a:r>
          </a:p>
          <a:p>
            <a:pPr lvl="1"/>
            <a:r>
              <a:t> Windows 10 Professional 64 Bit (or Higher)  (not Home, Not Home Pro)</a:t>
            </a:r>
          </a:p>
          <a:p>
            <a:pPr lvl="1"/>
            <a:r>
              <a:t> Virtualization Extensions Available in CPU and turned on in BIOS.</a:t>
            </a:r>
          </a:p>
          <a:p>
            <a:pPr lvl="1"/>
            <a:r>
              <a:t> Hyper-V (optional component) installed</a:t>
            </a:r>
          </a:p>
          <a:p>
            <a:pPr lvl="1"/>
            <a:r>
              <a:t> Reasonable CPU / Memory requirements</a:t>
            </a:r>
          </a:p>
          <a:p>
            <a:r>
              <a:t> Docker Toolbox</a:t>
            </a:r>
          </a:p>
          <a:p>
            <a:pPr lvl="1"/>
            <a:r>
              <a:t> Windows Users unable to run Docker for Windows can run in Docker Toolbox</a:t>
            </a:r>
          </a:p>
          <a:p>
            <a:pPr lvl="1"/>
            <a:r>
              <a:t> Toolbox requires Oracle VirtualBox for Virtualization.</a:t>
            </a:r>
          </a:p>
          <a:p>
            <a:endParaRPr/>
          </a:p>
          <a:p>
            <a:endParaRPr/>
          </a:p>
          <a:p>
            <a:endParaRPr/>
          </a:p>
          <a:p>
            <a:endParaRPr/>
          </a:p>
          <a:p>
            <a:endParaRP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windows-310290_1280.png"/>
          <p:cNvPicPr>
            <a:picLocks noChangeAspect="1"/>
          </p:cNvPicPr>
          <p:nvPr/>
        </p:nvPicPr>
        <p:blipFill>
          <a:blip r:embed="rId4"/>
          <a:stretch>
            <a:fillRect/>
          </a:stretch>
        </p:blipFill>
        <p:spPr>
          <a:xfrm>
            <a:off x="4146804" y="1375894"/>
            <a:ext cx="3168396" cy="1883711"/>
          </a:xfrm>
          <a:prstGeom prst="rect">
            <a:avLst/>
          </a:prstGeom>
        </p:spPr>
      </p:pic>
      <p:sp>
        <p:nvSpPr>
          <p:cNvPr id="6" name="Footer Placeholder 4">
            <a:extLst>
              <a:ext uri="{FF2B5EF4-FFF2-40B4-BE49-F238E27FC236}">
                <a16:creationId xmlns:a16="http://schemas.microsoft.com/office/drawing/2014/main" id="{5E7E20DF-D437-5945-B8A5-2020B1A3C61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CCC80C5E-28B3-0E4A-B57E-97DDC5FF4D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p:txBody>
          <a:bodyPr/>
          <a:lstStyle/>
          <a:p>
            <a:endParaRPr dirty="0"/>
          </a:p>
          <a:p>
            <a:endParaRPr dirty="0"/>
          </a:p>
          <a:p>
            <a:endParaRPr dirty="0"/>
          </a:p>
          <a:p>
            <a:r>
              <a:rPr dirty="0"/>
              <a:t> Docker for Windows Server is designed for App deployment rather than Development</a:t>
            </a:r>
          </a:p>
          <a:p>
            <a:pPr lvl="1"/>
            <a:r>
              <a:rPr dirty="0"/>
              <a:t> Developers should use Docker for Windows instead.</a:t>
            </a:r>
          </a:p>
          <a:p>
            <a:pPr lvl="1"/>
            <a:r>
              <a:rPr dirty="0"/>
              <a:t> Supports running Linux containers containers (via Hyper-V)</a:t>
            </a:r>
          </a:p>
          <a:p>
            <a:pPr lvl="1"/>
            <a:r>
              <a:rPr dirty="0"/>
              <a:t> And Native Windows Containers (using Hyper-V or native Windows Containers)</a:t>
            </a:r>
          </a:p>
          <a:p>
            <a:r>
              <a:rPr dirty="0"/>
              <a:t> Native Windows Containers</a:t>
            </a:r>
          </a:p>
          <a:p>
            <a:pPr lvl="1"/>
            <a:r>
              <a:rPr dirty="0"/>
              <a:t> Native Windows Containers must use the same Windows Server kernel as the host</a:t>
            </a:r>
          </a:p>
          <a:p>
            <a:pPr lvl="1"/>
            <a:r>
              <a:rPr dirty="0"/>
              <a:t> Both host and guest must be Windows Server to run native (not Windows 10)</a:t>
            </a:r>
          </a:p>
          <a:p>
            <a:pPr lvl="1"/>
            <a:r>
              <a:rPr dirty="0"/>
              <a:t> Native Windows Containers must use Windows Server kernel</a:t>
            </a:r>
          </a:p>
          <a:p>
            <a:pPr lvl="1"/>
            <a:r>
              <a:rPr dirty="0"/>
              <a:t> Able to run native containers without virtualization</a:t>
            </a:r>
          </a:p>
          <a:p>
            <a:pPr lvl="1"/>
            <a:r>
              <a:rPr dirty="0"/>
              <a:t> Minimal Performance Penalty</a:t>
            </a:r>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hyperv-logo2.jpg"/>
          <p:cNvPicPr>
            <a:picLocks noChangeAspect="1"/>
          </p:cNvPicPr>
          <p:nvPr/>
        </p:nvPicPr>
        <p:blipFill>
          <a:blip r:embed="rId4"/>
          <a:stretch>
            <a:fillRect/>
          </a:stretch>
        </p:blipFill>
        <p:spPr>
          <a:xfrm>
            <a:off x="4614862" y="1790700"/>
            <a:ext cx="3568700" cy="1016000"/>
          </a:xfrm>
          <a:prstGeom prst="rect">
            <a:avLst/>
          </a:prstGeom>
        </p:spPr>
      </p:pic>
      <p:sp>
        <p:nvSpPr>
          <p:cNvPr id="6" name="Footer Placeholder 4">
            <a:extLst>
              <a:ext uri="{FF2B5EF4-FFF2-40B4-BE49-F238E27FC236}">
                <a16:creationId xmlns:a16="http://schemas.microsoft.com/office/drawing/2014/main" id="{B031D84B-BE97-D540-9FCF-311B7C0F906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4B48662C-E203-0343-9338-CED928A746D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dirty="0"/>
                    </a:p>
                  </a:txBody>
                  <a:tcPr/>
                </a:tc>
                <a:tc>
                  <a:txBody>
                    <a:bodyPr/>
                    <a:lstStyle/>
                    <a:p>
                      <a:r>
                        <a:rPr dirty="0"/>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rPr dirty="0"/>
                        <a:t>Linux</a:t>
                      </a:r>
                    </a:p>
                  </a:txBody>
                  <a:tcPr/>
                </a:tc>
                <a:tc>
                  <a:txBody>
                    <a:bodyPr/>
                    <a:lstStyle/>
                    <a:p>
                      <a:r>
                        <a:t>Windows Server</a:t>
                      </a:r>
                    </a:p>
                  </a:txBody>
                  <a:tcPr/>
                </a:tc>
                <a:tc>
                  <a:txBody>
                    <a:bodyPr/>
                    <a:lstStyle/>
                    <a:p>
                      <a:r>
                        <a:rPr dirty="0"/>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
        <p:nvSpPr>
          <p:cNvPr id="5" name="Footer Placeholder 4">
            <a:extLst>
              <a:ext uri="{FF2B5EF4-FFF2-40B4-BE49-F238E27FC236}">
                <a16:creationId xmlns:a16="http://schemas.microsoft.com/office/drawing/2014/main" id="{ED18EB95-8447-F847-A93D-5464708C771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CB0A13D-6125-F64C-9A8D-B10BCAE0EC3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p:txBody>
          <a:bodyPr/>
          <a:lstStyle/>
          <a:p>
            <a:endParaRPr dirty="0"/>
          </a:p>
          <a:p>
            <a:endParaRPr dirty="0"/>
          </a:p>
          <a:p>
            <a:endParaRPr dirty="0"/>
          </a:p>
          <a:p>
            <a:r>
              <a:rPr dirty="0"/>
              <a:t> Docker on Mac is only supported as a development platform.</a:t>
            </a:r>
          </a:p>
          <a:p>
            <a:pPr lvl="1"/>
            <a:r>
              <a:rPr dirty="0"/>
              <a:t> There are no ”native” mac containers as there are on Linux and Windows</a:t>
            </a:r>
          </a:p>
          <a:p>
            <a:r>
              <a:rPr dirty="0"/>
              <a:t> Docker for Mac uses only Linux containers</a:t>
            </a:r>
          </a:p>
          <a:p>
            <a:pPr lvl="1"/>
            <a:r>
              <a:rPr dirty="0"/>
              <a:t> Windows containers can be run entirely inside a VM</a:t>
            </a:r>
          </a:p>
          <a:p>
            <a:pPr lvl="1"/>
            <a:r>
              <a:rPr dirty="0"/>
              <a:t> Linux Containers use a VM for the Linux kernel only</a:t>
            </a:r>
          </a:p>
          <a:p>
            <a:r>
              <a:rPr dirty="0"/>
              <a:t> Docker for Mac uses Apple’s VM Hypervisor</a:t>
            </a:r>
          </a:p>
          <a:p>
            <a:endParaRPr dirty="0"/>
          </a:p>
          <a:p>
            <a:endParaRPr dirty="0"/>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apple-logo-decal-sticker-apple-logo-500x500.png"/>
          <p:cNvPicPr>
            <a:picLocks noChangeAspect="1"/>
          </p:cNvPicPr>
          <p:nvPr/>
        </p:nvPicPr>
        <p:blipFill>
          <a:blip r:embed="rId4"/>
          <a:stretch>
            <a:fillRect/>
          </a:stretch>
        </p:blipFill>
        <p:spPr>
          <a:xfrm>
            <a:off x="4836069" y="1074059"/>
            <a:ext cx="1732642" cy="1732642"/>
          </a:xfrm>
          <a:prstGeom prst="rect">
            <a:avLst/>
          </a:prstGeom>
        </p:spPr>
      </p:pic>
      <p:sp>
        <p:nvSpPr>
          <p:cNvPr id="6" name="Footer Placeholder 4">
            <a:extLst>
              <a:ext uri="{FF2B5EF4-FFF2-40B4-BE49-F238E27FC236}">
                <a16:creationId xmlns:a16="http://schemas.microsoft.com/office/drawing/2014/main" id="{7A694B5B-FDCF-1D45-8E7D-0BB443809F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81A94131-9904-0547-977A-F99133B63D8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1: Installing Docker</a:t>
            </a:r>
          </a:p>
        </p:txBody>
      </p:sp>
      <p:sp>
        <p:nvSpPr>
          <p:cNvPr id="3" name="Content Placeholder 2"/>
          <p:cNvSpPr>
            <a:spLocks noGrp="1"/>
          </p:cNvSpPr>
          <p:nvPr>
            <p:ph idx="1"/>
          </p:nvPr>
        </p:nvSpPr>
        <p:spPr/>
        <p:txBody>
          <a:bodyPr/>
          <a:lstStyle/>
          <a:p>
            <a:r>
              <a:t> docker-labs/01-install/README.md</a:t>
            </a:r>
          </a:p>
        </p:txBody>
      </p:sp>
      <p:sp>
        <p:nvSpPr>
          <p:cNvPr id="4" name="Footer Placeholder 4">
            <a:extLst>
              <a:ext uri="{FF2B5EF4-FFF2-40B4-BE49-F238E27FC236}">
                <a16:creationId xmlns:a16="http://schemas.microsoft.com/office/drawing/2014/main" id="{FC3272EF-9AA2-8949-BB45-B7CC850A5A4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EAE2FC9-BCED-3E4A-941A-91DE0E29340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p:txBody>
          <a:bodyPr/>
          <a:lstStyle/>
          <a:p>
            <a:endParaRPr dirty="0"/>
          </a:p>
          <a:p>
            <a:endParaRPr dirty="0"/>
          </a:p>
          <a:p>
            <a:endParaRPr dirty="0"/>
          </a:p>
          <a:p>
            <a:r>
              <a:rPr dirty="0"/>
              <a:t> Docker Hub is a registry of containers</a:t>
            </a:r>
          </a:p>
          <a:p>
            <a:r>
              <a:rPr dirty="0"/>
              <a:t> Think "GitHub" for containers</a:t>
            </a:r>
          </a:p>
          <a:p>
            <a:r>
              <a:rPr dirty="0"/>
              <a:t> Thousands of Containers Available</a:t>
            </a:r>
          </a:p>
          <a:p>
            <a:r>
              <a:rPr dirty="0"/>
              <a:t> We rarely start from scratch</a:t>
            </a:r>
          </a:p>
          <a:p>
            <a:pPr lvl="1"/>
            <a:r>
              <a:rPr dirty="0"/>
              <a:t> Use an image from Docker Hub!</a:t>
            </a:r>
          </a:p>
        </p:txBody>
      </p:sp>
      <p:pic>
        <p:nvPicPr>
          <p:cNvPr id="4" name="Picture 3" descr="docker-hub-logo.png"/>
          <p:cNvPicPr>
            <a:picLocks noChangeAspect="1"/>
          </p:cNvPicPr>
          <p:nvPr/>
        </p:nvPicPr>
        <p:blipFill>
          <a:blip r:embed="rId3"/>
          <a:stretch>
            <a:fillRect/>
          </a:stretch>
        </p:blipFill>
        <p:spPr>
          <a:xfrm>
            <a:off x="374904" y="1828800"/>
            <a:ext cx="2133600" cy="520700"/>
          </a:xfrm>
          <a:prstGeom prst="rect">
            <a:avLst/>
          </a:prstGeom>
        </p:spPr>
      </p:pic>
      <p:sp>
        <p:nvSpPr>
          <p:cNvPr id="5" name="Footer Placeholder 4">
            <a:extLst>
              <a:ext uri="{FF2B5EF4-FFF2-40B4-BE49-F238E27FC236}">
                <a16:creationId xmlns:a16="http://schemas.microsoft.com/office/drawing/2014/main" id="{1FCB6614-7FC7-F545-904C-5B0E1A021E2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F43AF08-8433-A148-88C4-6A762999407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Registries</a:t>
            </a:r>
          </a:p>
        </p:txBody>
      </p:sp>
      <p:sp>
        <p:nvSpPr>
          <p:cNvPr id="3" name="Content Placeholder 2"/>
          <p:cNvSpPr>
            <a:spLocks noGrp="1"/>
          </p:cNvSpPr>
          <p:nvPr>
            <p:ph idx="1"/>
          </p:nvPr>
        </p:nvSpPr>
        <p:spPr/>
        <p:txBody>
          <a:bodyPr/>
          <a:lstStyle/>
          <a:p>
            <a:r>
              <a:t> Docker Hub is public.</a:t>
            </a:r>
          </a:p>
          <a:p>
            <a:r>
              <a:t> Your company data is</a:t>
            </a:r>
            <a:r>
              <a:rPr b="1"/>
              <a:t> NOT</a:t>
            </a:r>
            <a:r>
              <a:t> .</a:t>
            </a:r>
          </a:p>
          <a:p>
            <a:r>
              <a:t> You may want to have your own container registry.</a:t>
            </a:r>
          </a:p>
          <a:p>
            <a:r>
              <a:t> But we may still use Docker Hub as well.</a:t>
            </a:r>
          </a:p>
        </p:txBody>
      </p:sp>
      <p:sp>
        <p:nvSpPr>
          <p:cNvPr id="4" name="Footer Placeholder 4">
            <a:extLst>
              <a:ext uri="{FF2B5EF4-FFF2-40B4-BE49-F238E27FC236}">
                <a16:creationId xmlns:a16="http://schemas.microsoft.com/office/drawing/2014/main" id="{8084507B-CB73-C542-9C22-ED510969FD5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4976AA6C-12F6-3846-9DDB-8853948017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rPr dirty="0"/>
              <a:t> Typing</a:t>
            </a:r>
            <a:r>
              <a:rPr dirty="0">
                <a:latin typeface="Courier New"/>
              </a:rPr>
              <a:t> </a:t>
            </a:r>
            <a:r>
              <a:rPr lang="en-US" dirty="0" err="1">
                <a:latin typeface="Courier New"/>
              </a:rPr>
              <a:t>d</a:t>
            </a:r>
            <a:r>
              <a:rPr dirty="0" err="1">
                <a:latin typeface="Courier New"/>
              </a:rPr>
              <a:t>ocker</a:t>
            </a:r>
            <a:r>
              <a:rPr dirty="0">
                <a:latin typeface="Courier New"/>
              </a:rPr>
              <a:t> pull</a:t>
            </a:r>
            <a:r>
              <a:rPr dirty="0"/>
              <a:t> will download a container.</a:t>
            </a:r>
          </a:p>
          <a:p>
            <a:r>
              <a:rPr dirty="0"/>
              <a:t> In the lab, we will use a container called</a:t>
            </a:r>
            <a:r>
              <a:rPr dirty="0">
                <a:latin typeface="Courier New"/>
              </a:rPr>
              <a:t> alpine</a:t>
            </a:r>
            <a:r>
              <a:rPr dirty="0"/>
              <a:t> :</a:t>
            </a:r>
          </a:p>
          <a:p>
            <a:pPr lvl="1"/>
            <a:r>
              <a:rPr dirty="0"/>
              <a:t> Ultra-lightweight Linux</a:t>
            </a:r>
          </a:p>
          <a:p>
            <a:pPr lvl="1"/>
            <a:r>
              <a:rPr dirty="0"/>
              <a:t> 4MB in Size (tiny).</a:t>
            </a:r>
          </a:p>
          <a:p>
            <a:endParaRPr dirty="0"/>
          </a:p>
          <a:p>
            <a:endParaRPr dirty="0"/>
          </a:p>
        </p:txBody>
      </p:sp>
      <p:pic>
        <p:nvPicPr>
          <p:cNvPr id="4" name="Picture 3" descr="1.png"/>
          <p:cNvPicPr>
            <a:picLocks noChangeAspect="1"/>
          </p:cNvPicPr>
          <p:nvPr/>
        </p:nvPicPr>
        <p:blipFill>
          <a:blip r:embed="rId3"/>
          <a:stretch>
            <a:fillRect/>
          </a:stretch>
        </p:blipFill>
        <p:spPr>
          <a:xfrm>
            <a:off x="0" y="3145536"/>
            <a:ext cx="3454400" cy="495300"/>
          </a:xfrm>
          <a:prstGeom prst="rect">
            <a:avLst/>
          </a:prstGeom>
        </p:spPr>
      </p:pic>
      <p:sp>
        <p:nvSpPr>
          <p:cNvPr id="5" name="Footer Placeholder 4">
            <a:extLst>
              <a:ext uri="{FF2B5EF4-FFF2-40B4-BE49-F238E27FC236}">
                <a16:creationId xmlns:a16="http://schemas.microsoft.com/office/drawing/2014/main" id="{07FB5732-8882-BA41-AC93-8FD297C3827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4DBA629-1C0D-5C45-AEC0-C8C7999F77B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p:txBody>
          <a:bodyPr/>
          <a:lstStyle/>
          <a:p>
            <a:r>
              <a:t> typing</a:t>
            </a:r>
            <a:r>
              <a:rPr>
                <a:latin typeface="Courier New"/>
              </a:rPr>
              <a:t> docker ls</a:t>
            </a:r>
            <a:r>
              <a:t> will</a:t>
            </a:r>
            <a:r>
              <a:rPr b="1"/>
              <a:t> list</a:t>
            </a:r>
            <a:r>
              <a:t> your containers</a:t>
            </a:r>
          </a:p>
          <a:p>
            <a:r>
              <a:t> It will only show</a:t>
            </a:r>
            <a:r>
              <a:rPr b="1"/>
              <a:t> running</a:t>
            </a:r>
            <a:r>
              <a:t> containers</a:t>
            </a:r>
          </a:p>
          <a:p>
            <a:r>
              <a:t> Stopped containers say `docker ls -a'</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82606"/>
            <a:ext cx="9007543" cy="952084"/>
          </a:xfrm>
          <a:prstGeom prst="rect">
            <a:avLst/>
          </a:prstGeom>
        </p:spPr>
      </p:pic>
      <p:sp>
        <p:nvSpPr>
          <p:cNvPr id="5" name="Footer Placeholder 4">
            <a:extLst>
              <a:ext uri="{FF2B5EF4-FFF2-40B4-BE49-F238E27FC236}">
                <a16:creationId xmlns:a16="http://schemas.microsoft.com/office/drawing/2014/main" id="{95B9C771-DE48-3549-A0C3-A7C7ACABD01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19A9FE1-3189-F94E-BD07-40F4B1CD8CD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rPr dirty="0"/>
              <a:t> We can run a </a:t>
            </a:r>
            <a:r>
              <a:rPr dirty="0" err="1"/>
              <a:t>docker</a:t>
            </a:r>
            <a:r>
              <a:rPr dirty="0"/>
              <a:t> container with</a:t>
            </a:r>
            <a:r>
              <a:rPr dirty="0">
                <a:latin typeface="Courier New"/>
              </a:rPr>
              <a:t> </a:t>
            </a:r>
            <a:r>
              <a:rPr dirty="0" err="1">
                <a:latin typeface="Courier New"/>
              </a:rPr>
              <a:t>docker</a:t>
            </a:r>
            <a:r>
              <a:rPr dirty="0">
                <a:latin typeface="Courier New"/>
              </a:rPr>
              <a:t> run</a:t>
            </a:r>
            <a:r>
              <a:rPr dirty="0"/>
              <a:t> .</a:t>
            </a:r>
          </a:p>
          <a:p>
            <a:r>
              <a:rPr dirty="0"/>
              <a:t> Example: running alpine</a:t>
            </a:r>
          </a:p>
          <a:p>
            <a:endParaRPr dirty="0"/>
          </a:p>
          <a:p>
            <a:endParaRPr dirty="0"/>
          </a:p>
          <a:p>
            <a:r>
              <a:rPr dirty="0"/>
              <a:t> This will run alpine and start a shell</a:t>
            </a:r>
          </a:p>
          <a:p>
            <a:r>
              <a:rPr dirty="0"/>
              <a:t> Alpine doesn't have "bash" -- too big!</a:t>
            </a:r>
          </a:p>
        </p:txBody>
      </p:sp>
      <p:pic>
        <p:nvPicPr>
          <p:cNvPr id="4" name="Picture 3" descr="1.png"/>
          <p:cNvPicPr>
            <a:picLocks noChangeAspect="1"/>
          </p:cNvPicPr>
          <p:nvPr/>
        </p:nvPicPr>
        <p:blipFill>
          <a:blip r:embed="rId3"/>
          <a:stretch>
            <a:fillRect/>
          </a:stretch>
        </p:blipFill>
        <p:spPr>
          <a:xfrm>
            <a:off x="0" y="2653423"/>
            <a:ext cx="6197600" cy="495300"/>
          </a:xfrm>
          <a:prstGeom prst="rect">
            <a:avLst/>
          </a:prstGeom>
        </p:spPr>
      </p:pic>
      <p:sp>
        <p:nvSpPr>
          <p:cNvPr id="5" name="Footer Placeholder 4">
            <a:extLst>
              <a:ext uri="{FF2B5EF4-FFF2-40B4-BE49-F238E27FC236}">
                <a16:creationId xmlns:a16="http://schemas.microsoft.com/office/drawing/2014/main" id="{7D3568C4-BD67-3E4B-B816-5ABA588931D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C3CA1BE-2AFF-D445-8DAC-94529AF512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a:xfrm>
            <a:off x="366382" y="1407171"/>
            <a:ext cx="8486775" cy="4074432"/>
          </a:xfrm>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620584" y="2138767"/>
            <a:ext cx="7978369" cy="4293030"/>
          </a:xfrm>
          <a:prstGeom prst="rect">
            <a:avLst/>
          </a:prstGeom>
        </p:spPr>
      </p:pic>
      <p:sp>
        <p:nvSpPr>
          <p:cNvPr id="5" name="Footer Placeholder 4">
            <a:extLst>
              <a:ext uri="{FF2B5EF4-FFF2-40B4-BE49-F238E27FC236}">
                <a16:creationId xmlns:a16="http://schemas.microsoft.com/office/drawing/2014/main" id="{D8CABB5C-366A-CA43-8B23-6D1FF5942C9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F01A733-8147-D647-8F11-4C6F8C8BF5B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3"/>
          <a:stretch>
            <a:fillRect/>
          </a:stretch>
        </p:blipFill>
        <p:spPr>
          <a:xfrm>
            <a:off x="0" y="2708841"/>
            <a:ext cx="7569200" cy="495300"/>
          </a:xfrm>
          <a:prstGeom prst="rect">
            <a:avLst/>
          </a:prstGeom>
        </p:spPr>
      </p:pic>
      <p:sp>
        <p:nvSpPr>
          <p:cNvPr id="5" name="Footer Placeholder 4">
            <a:extLst>
              <a:ext uri="{FF2B5EF4-FFF2-40B4-BE49-F238E27FC236}">
                <a16:creationId xmlns:a16="http://schemas.microsoft.com/office/drawing/2014/main" id="{55CF3234-3345-DB4B-AE20-881E82B7407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30ED35A-63C0-7040-ABE6-7B498440F9F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2.1: Alpine</a:t>
            </a:r>
          </a:p>
        </p:txBody>
      </p:sp>
      <p:sp>
        <p:nvSpPr>
          <p:cNvPr id="3" name="Content Placeholder 2"/>
          <p:cNvSpPr>
            <a:spLocks noGrp="1"/>
          </p:cNvSpPr>
          <p:nvPr>
            <p:ph idx="1"/>
          </p:nvPr>
        </p:nvSpPr>
        <p:spPr/>
        <p:txBody>
          <a:bodyPr/>
          <a:lstStyle/>
          <a:p>
            <a:r>
              <a:t> Navigate to 02-containers/2.1-alpine.md</a:t>
            </a:r>
          </a:p>
        </p:txBody>
      </p:sp>
      <p:sp>
        <p:nvSpPr>
          <p:cNvPr id="4" name="Footer Placeholder 4">
            <a:extLst>
              <a:ext uri="{FF2B5EF4-FFF2-40B4-BE49-F238E27FC236}">
                <a16:creationId xmlns:a16="http://schemas.microsoft.com/office/drawing/2014/main" id="{0E9062D3-65FE-114C-A8F4-ECB35523B8A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D261BF5-8CD7-9E48-8AF7-CF62503D833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3"/>
          <a:stretch>
            <a:fillRect/>
          </a:stretch>
        </p:blipFill>
        <p:spPr>
          <a:xfrm>
            <a:off x="0" y="2487168"/>
            <a:ext cx="4826000" cy="495300"/>
          </a:xfrm>
          <a:prstGeom prst="rect">
            <a:avLst/>
          </a:prstGeom>
        </p:spPr>
      </p:pic>
      <p:sp>
        <p:nvSpPr>
          <p:cNvPr id="5" name="Footer Placeholder 4">
            <a:extLst>
              <a:ext uri="{FF2B5EF4-FFF2-40B4-BE49-F238E27FC236}">
                <a16:creationId xmlns:a16="http://schemas.microsoft.com/office/drawing/2014/main" id="{05DF64EA-033D-FC49-A559-A5034CE826F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D09715-515C-124A-B3A4-EC0FA2915E2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
        <p:nvSpPr>
          <p:cNvPr id="4" name="Footer Placeholder 4">
            <a:extLst>
              <a:ext uri="{FF2B5EF4-FFF2-40B4-BE49-F238E27FC236}">
                <a16:creationId xmlns:a16="http://schemas.microsoft.com/office/drawing/2014/main" id="{207F01B1-1BA6-3545-AB57-4608099C3D4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89BB776-D5F9-8140-9403-74C87F23A57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2.2: Deleting</a:t>
            </a:r>
          </a:p>
        </p:txBody>
      </p:sp>
      <p:sp>
        <p:nvSpPr>
          <p:cNvPr id="3" name="Content Placeholder 2"/>
          <p:cNvSpPr>
            <a:spLocks noGrp="1"/>
          </p:cNvSpPr>
          <p:nvPr>
            <p:ph idx="1"/>
          </p:nvPr>
        </p:nvSpPr>
        <p:spPr/>
        <p:txBody>
          <a:bodyPr/>
          <a:lstStyle/>
          <a:p>
            <a:r>
              <a:t> Navigate to 02-containers/2.2-deleting.md</a:t>
            </a:r>
          </a:p>
        </p:txBody>
      </p:sp>
      <p:sp>
        <p:nvSpPr>
          <p:cNvPr id="4" name="Footer Placeholder 4">
            <a:extLst>
              <a:ext uri="{FF2B5EF4-FFF2-40B4-BE49-F238E27FC236}">
                <a16:creationId xmlns:a16="http://schemas.microsoft.com/office/drawing/2014/main" id="{6640ABC2-0B13-D74F-A365-44EC9408129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955F9E7C-F686-5544-945C-9EEADCC7E4E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3"/>
          <a:stretch>
            <a:fillRect/>
          </a:stretch>
        </p:blipFill>
        <p:spPr>
          <a:xfrm>
            <a:off x="0" y="2487168"/>
            <a:ext cx="7721600" cy="495300"/>
          </a:xfrm>
          <a:prstGeom prst="rect">
            <a:avLst/>
          </a:prstGeom>
        </p:spPr>
      </p:pic>
      <p:sp>
        <p:nvSpPr>
          <p:cNvPr id="5" name="Footer Placeholder 4">
            <a:extLst>
              <a:ext uri="{FF2B5EF4-FFF2-40B4-BE49-F238E27FC236}">
                <a16:creationId xmlns:a16="http://schemas.microsoft.com/office/drawing/2014/main" id="{BB13055E-99E9-714B-AD8F-FD504919103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8A5CB1B-3F2E-A445-80B0-354731AE3B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
        <p:nvSpPr>
          <p:cNvPr id="4" name="Footer Placeholder 4">
            <a:extLst>
              <a:ext uri="{FF2B5EF4-FFF2-40B4-BE49-F238E27FC236}">
                <a16:creationId xmlns:a16="http://schemas.microsoft.com/office/drawing/2014/main" id="{4CD63514-54D1-1746-89E4-BCCCD9343D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38C754B-BB7C-C04B-9333-2C1C0EB9E74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4"/>
          <a:stretch>
            <a:fillRect/>
          </a:stretch>
        </p:blipFill>
        <p:spPr>
          <a:xfrm>
            <a:off x="0" y="4179688"/>
            <a:ext cx="7264400" cy="736600"/>
          </a:xfrm>
          <a:prstGeom prst="rect">
            <a:avLst/>
          </a:prstGeom>
        </p:spPr>
      </p:pic>
      <p:sp>
        <p:nvSpPr>
          <p:cNvPr id="6" name="Footer Placeholder 4">
            <a:extLst>
              <a:ext uri="{FF2B5EF4-FFF2-40B4-BE49-F238E27FC236}">
                <a16:creationId xmlns:a16="http://schemas.microsoft.com/office/drawing/2014/main" id="{1D5F75EA-1AAE-504A-B88F-9316148F8CD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1993031C-3B74-C846-8A29-BCC661CB9A7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rPr dirty="0"/>
              <a:t> We’re ready to deploy to the server</a:t>
            </a:r>
            <a:r>
              <a:rPr lang="en-US" dirty="0"/>
              <a:t>.</a:t>
            </a:r>
            <a:endParaRPr dirty="0"/>
          </a:p>
          <a:p>
            <a:r>
              <a:rPr dirty="0"/>
              <a:t> Provision a new server</a:t>
            </a:r>
            <a:endParaRPr lang="en-US" dirty="0"/>
          </a:p>
          <a:p>
            <a:pPr lvl="1"/>
            <a:r>
              <a:rPr lang="en-US" dirty="0"/>
              <a:t> Install OS</a:t>
            </a:r>
          </a:p>
          <a:p>
            <a:pPr lvl="1"/>
            <a:r>
              <a:rPr dirty="0"/>
              <a:t> Install JDK</a:t>
            </a:r>
          </a:p>
          <a:p>
            <a:pPr lvl="1"/>
            <a:r>
              <a:rPr dirty="0"/>
              <a:t> Install dependency libraries</a:t>
            </a:r>
          </a:p>
          <a:p>
            <a:pPr lvl="1"/>
            <a:r>
              <a:rPr dirty="0"/>
              <a:t> </a:t>
            </a:r>
            <a:r>
              <a:rPr lang="en-US" dirty="0"/>
              <a:t>Etc.</a:t>
            </a:r>
            <a:endParaRPr dirty="0"/>
          </a:p>
          <a:p>
            <a:r>
              <a:rPr dirty="0"/>
              <a:t> Oops… doesn’t work. Why not?</a:t>
            </a:r>
          </a:p>
          <a:p>
            <a:pPr lvl="1"/>
            <a:r>
              <a:rPr dirty="0"/>
              <a:t> Missing file?</a:t>
            </a:r>
          </a:p>
          <a:p>
            <a:pPr lvl="1"/>
            <a:r>
              <a:rPr dirty="0"/>
              <a:t> Wrong version? Path not right</a:t>
            </a:r>
          </a:p>
          <a:p>
            <a:r>
              <a:rPr dirty="0"/>
              <a:t> “But it worked on MY computer!”</a:t>
            </a:r>
          </a:p>
          <a:p>
            <a:endParaRPr dirty="0"/>
          </a:p>
          <a:p>
            <a:endParaRPr dirty="0"/>
          </a:p>
          <a:p>
            <a:endParaRPr dirty="0"/>
          </a:p>
          <a:p>
            <a:endParaRPr dirty="0"/>
          </a:p>
          <a:p>
            <a:endParaRPr dirty="0"/>
          </a:p>
          <a:p>
            <a:endParaRPr dirty="0"/>
          </a:p>
        </p:txBody>
      </p:sp>
      <p:pic>
        <p:nvPicPr>
          <p:cNvPr id="4" name="Picture 3" descr="alone-513525_640.jpg"/>
          <p:cNvPicPr>
            <a:picLocks noChangeAspect="1"/>
          </p:cNvPicPr>
          <p:nvPr/>
        </p:nvPicPr>
        <p:blipFill>
          <a:blip r:embed="rId3"/>
          <a:stretch>
            <a:fillRect/>
          </a:stretch>
        </p:blipFill>
        <p:spPr>
          <a:xfrm>
            <a:off x="3770710" y="2648801"/>
            <a:ext cx="5087540" cy="3251256"/>
          </a:xfrm>
          <a:prstGeom prst="rect">
            <a:avLst/>
          </a:prstGeom>
        </p:spPr>
      </p:pic>
      <p:sp>
        <p:nvSpPr>
          <p:cNvPr id="5" name="Footer Placeholder 4">
            <a:extLst>
              <a:ext uri="{FF2B5EF4-FFF2-40B4-BE49-F238E27FC236}">
                <a16:creationId xmlns:a16="http://schemas.microsoft.com/office/drawing/2014/main" id="{E374CB15-8742-AC49-98D1-2C270A2C73E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4488F3C-723C-5D47-A7EC-A08D4EECC97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in Background</a:t>
            </a:r>
          </a:p>
        </p:txBody>
      </p:sp>
      <p:sp>
        <p:nvSpPr>
          <p:cNvPr id="3" name="Content Placeholder 2"/>
          <p:cNvSpPr>
            <a:spLocks noGrp="1"/>
          </p:cNvSpPr>
          <p:nvPr>
            <p:ph idx="1"/>
          </p:nvPr>
        </p:nvSpPr>
        <p:spPr/>
        <p:txBody>
          <a:bodyPr/>
          <a:lstStyle/>
          <a:p>
            <a:r>
              <a:rPr dirty="0"/>
              <a:t> So far, our containers always get stopped when done.</a:t>
            </a:r>
          </a:p>
          <a:p>
            <a:r>
              <a:rPr dirty="0"/>
              <a:t> How Do we run it as a background (daemon) </a:t>
            </a:r>
            <a:r>
              <a:rPr dirty="0" err="1"/>
              <a:t>proces</a:t>
            </a:r>
            <a:r>
              <a:rPr dirty="0"/>
              <a:t>?</a:t>
            </a:r>
          </a:p>
          <a:p>
            <a:endParaRPr dirty="0"/>
          </a:p>
          <a:p>
            <a:endParaRPr dirty="0"/>
          </a:p>
        </p:txBody>
      </p:sp>
      <p:pic>
        <p:nvPicPr>
          <p:cNvPr id="4" name="Picture 3" descr="1.png"/>
          <p:cNvPicPr>
            <a:picLocks noChangeAspect="1"/>
          </p:cNvPicPr>
          <p:nvPr/>
        </p:nvPicPr>
        <p:blipFill>
          <a:blip r:embed="rId3"/>
          <a:stretch>
            <a:fillRect/>
          </a:stretch>
        </p:blipFill>
        <p:spPr>
          <a:xfrm>
            <a:off x="0" y="2708841"/>
            <a:ext cx="6807200" cy="495300"/>
          </a:xfrm>
          <a:prstGeom prst="rect">
            <a:avLst/>
          </a:prstGeom>
        </p:spPr>
      </p:pic>
      <p:sp>
        <p:nvSpPr>
          <p:cNvPr id="5" name="Footer Placeholder 4">
            <a:extLst>
              <a:ext uri="{FF2B5EF4-FFF2-40B4-BE49-F238E27FC236}">
                <a16:creationId xmlns:a16="http://schemas.microsoft.com/office/drawing/2014/main" id="{EE3FC9AB-FC6C-9540-8768-3A7BD0AFAEC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C29A486-1B26-2F45-84D2-DC81C3E921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3.1: Networking</a:t>
            </a:r>
          </a:p>
        </p:txBody>
      </p:sp>
      <p:sp>
        <p:nvSpPr>
          <p:cNvPr id="3" name="Content Placeholder 2"/>
          <p:cNvSpPr>
            <a:spLocks noGrp="1"/>
          </p:cNvSpPr>
          <p:nvPr>
            <p:ph idx="1"/>
          </p:nvPr>
        </p:nvSpPr>
        <p:spPr/>
        <p:txBody>
          <a:bodyPr/>
          <a:lstStyle/>
          <a:p>
            <a:r>
              <a:t> 03-networking/3.1-ports</a:t>
            </a:r>
          </a:p>
          <a:p>
            <a:r>
              <a:t> Complete Lab</a:t>
            </a:r>
          </a:p>
        </p:txBody>
      </p:sp>
      <p:sp>
        <p:nvSpPr>
          <p:cNvPr id="4" name="Footer Placeholder 4">
            <a:extLst>
              <a:ext uri="{FF2B5EF4-FFF2-40B4-BE49-F238E27FC236}">
                <a16:creationId xmlns:a16="http://schemas.microsoft.com/office/drawing/2014/main" id="{1944180E-A237-CE4A-8767-6922D6FF838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C530FC11-B206-A346-B1B9-BCA73D292C1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4"/>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5"/>
          <a:stretch>
            <a:fillRect/>
          </a:stretch>
        </p:blipFill>
        <p:spPr>
          <a:xfrm>
            <a:off x="0" y="4633799"/>
            <a:ext cx="5435600" cy="495300"/>
          </a:xfrm>
          <a:prstGeom prst="rect">
            <a:avLst/>
          </a:prstGeom>
        </p:spPr>
      </p:pic>
      <p:sp>
        <p:nvSpPr>
          <p:cNvPr id="7" name="Footer Placeholder 4">
            <a:extLst>
              <a:ext uri="{FF2B5EF4-FFF2-40B4-BE49-F238E27FC236}">
                <a16:creationId xmlns:a16="http://schemas.microsoft.com/office/drawing/2014/main" id="{42A27E66-F6CC-F74C-B1C5-B289EF776A6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a:extLst>
              <a:ext uri="{FF2B5EF4-FFF2-40B4-BE49-F238E27FC236}">
                <a16:creationId xmlns:a16="http://schemas.microsoft.com/office/drawing/2014/main" id="{0B2771A9-C9C9-3E4F-803E-C5082AF468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3"/>
          <a:stretch>
            <a:fillRect/>
          </a:stretch>
        </p:blipFill>
        <p:spPr>
          <a:xfrm>
            <a:off x="0" y="3065733"/>
            <a:ext cx="8483600" cy="495300"/>
          </a:xfrm>
          <a:prstGeom prst="rect">
            <a:avLst/>
          </a:prstGeom>
        </p:spPr>
      </p:pic>
      <p:sp>
        <p:nvSpPr>
          <p:cNvPr id="5" name="Footer Placeholder 4">
            <a:extLst>
              <a:ext uri="{FF2B5EF4-FFF2-40B4-BE49-F238E27FC236}">
                <a16:creationId xmlns:a16="http://schemas.microsoft.com/office/drawing/2014/main" id="{8820945F-78A4-8343-B36E-808309EC606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A493840-71D6-AD43-A5F3-5D57624B956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
        <p:nvSpPr>
          <p:cNvPr id="4" name="Footer Placeholder 4">
            <a:extLst>
              <a:ext uri="{FF2B5EF4-FFF2-40B4-BE49-F238E27FC236}">
                <a16:creationId xmlns:a16="http://schemas.microsoft.com/office/drawing/2014/main" id="{2904FF76-CDD6-EC4A-B273-37530F2984E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8B66486-425D-014A-8DC9-EFA7A89D3A8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rPr dirty="0"/>
              <a:t> Docker daemon runs as root</a:t>
            </a:r>
          </a:p>
          <a:p>
            <a:r>
              <a:rPr dirty="0"/>
              <a:t> Adding users to </a:t>
            </a:r>
            <a:r>
              <a:rPr dirty="0" err="1"/>
              <a:t>docker</a:t>
            </a:r>
            <a:r>
              <a:rPr dirty="0"/>
              <a:t> group give them access to root</a:t>
            </a:r>
          </a:p>
          <a:p>
            <a:r>
              <a:rPr dirty="0"/>
              <a:t> Don't give access to users that don't have </a:t>
            </a:r>
            <a:r>
              <a:rPr dirty="0" err="1"/>
              <a:t>sudo</a:t>
            </a:r>
            <a:r>
              <a:rPr dirty="0"/>
              <a:t> access.</a:t>
            </a:r>
          </a:p>
        </p:txBody>
      </p:sp>
      <p:sp>
        <p:nvSpPr>
          <p:cNvPr id="4" name="Footer Placeholder 4">
            <a:extLst>
              <a:ext uri="{FF2B5EF4-FFF2-40B4-BE49-F238E27FC236}">
                <a16:creationId xmlns:a16="http://schemas.microsoft.com/office/drawing/2014/main" id="{22F1CCA2-2B0A-0E4C-A4F1-4B91B6DEABA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C0EB1B7-04C9-5F4F-BB9C-66915BCA899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
        <p:nvSpPr>
          <p:cNvPr id="4" name="Footer Placeholder 4">
            <a:extLst>
              <a:ext uri="{FF2B5EF4-FFF2-40B4-BE49-F238E27FC236}">
                <a16:creationId xmlns:a16="http://schemas.microsoft.com/office/drawing/2014/main" id="{0076D8ED-90DE-C048-8CB9-0FF58BAE930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0900A90-52CE-5840-9304-4A5DCB705E1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
        <p:nvSpPr>
          <p:cNvPr id="4" name="Footer Placeholder 4">
            <a:extLst>
              <a:ext uri="{FF2B5EF4-FFF2-40B4-BE49-F238E27FC236}">
                <a16:creationId xmlns:a16="http://schemas.microsoft.com/office/drawing/2014/main" id="{B7DAC809-60CC-B34D-9AA5-BD768EDA86B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D405E56-25EF-424E-AB65-BDFBD922359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Much Later... Finally Working</a:t>
            </a:r>
          </a:p>
        </p:txBody>
      </p:sp>
      <p:sp>
        <p:nvSpPr>
          <p:cNvPr id="3" name="Content Placeholder 2"/>
          <p:cNvSpPr>
            <a:spLocks noGrp="1"/>
          </p:cNvSpPr>
          <p:nvPr>
            <p:ph idx="1"/>
          </p:nvPr>
        </p:nvSpPr>
        <p:spPr/>
        <p:txBody>
          <a:bodyPr/>
          <a:lstStyle/>
          <a:p>
            <a:r>
              <a:rPr dirty="0"/>
              <a:t> Fix</a:t>
            </a:r>
            <a:r>
              <a:rPr lang="en-US" dirty="0"/>
              <a:t>ed</a:t>
            </a:r>
            <a:r>
              <a:rPr dirty="0"/>
              <a:t> all the problems, now it’s finally working!</a:t>
            </a:r>
          </a:p>
          <a:p>
            <a:r>
              <a:rPr dirty="0"/>
              <a:t> Oops… Don’t Touch Anything!</a:t>
            </a:r>
          </a:p>
          <a:p>
            <a:pPr lvl="1"/>
            <a:r>
              <a:rPr dirty="0"/>
              <a:t> Might </a:t>
            </a:r>
            <a:r>
              <a:rPr lang="en-US" dirty="0"/>
              <a:t>b</a:t>
            </a:r>
            <a:r>
              <a:rPr dirty="0"/>
              <a:t>reak!</a:t>
            </a:r>
          </a:p>
          <a:p>
            <a:pPr lvl="1"/>
            <a:r>
              <a:rPr dirty="0"/>
              <a:t> Change </a:t>
            </a:r>
            <a:r>
              <a:rPr lang="en-US" dirty="0"/>
              <a:t>e</a:t>
            </a:r>
            <a:r>
              <a:rPr dirty="0"/>
              <a:t>nvironment?</a:t>
            </a:r>
          </a:p>
          <a:p>
            <a:pPr lvl="1"/>
            <a:r>
              <a:rPr dirty="0"/>
              <a:t> Install </a:t>
            </a:r>
            <a:r>
              <a:rPr lang="en-US" dirty="0"/>
              <a:t>a</a:t>
            </a:r>
            <a:r>
              <a:rPr dirty="0"/>
              <a:t>nother </a:t>
            </a:r>
            <a:r>
              <a:rPr lang="en-US" dirty="0"/>
              <a:t>a</a:t>
            </a:r>
            <a:r>
              <a:rPr dirty="0"/>
              <a:t>pp?</a:t>
            </a:r>
          </a:p>
          <a:p>
            <a:r>
              <a:rPr dirty="0"/>
              <a:t> Fix </a:t>
            </a:r>
            <a:r>
              <a:rPr lang="en-US" dirty="0"/>
              <a:t>b</a:t>
            </a:r>
            <a:r>
              <a:rPr dirty="0"/>
              <a:t>reakage</a:t>
            </a:r>
            <a:r>
              <a:rPr lang="en-US" dirty="0"/>
              <a:t>.</a:t>
            </a:r>
            <a:endParaRPr dirty="0"/>
          </a:p>
          <a:p>
            <a:pPr lvl="1"/>
            <a:r>
              <a:rPr dirty="0"/>
              <a:t> Make things work together</a:t>
            </a:r>
            <a:r>
              <a:rPr lang="en-US" dirty="0"/>
              <a:t>.</a:t>
            </a:r>
            <a:endParaRPr dirty="0"/>
          </a:p>
          <a:p>
            <a:pPr lvl="1"/>
            <a:r>
              <a:rPr dirty="0"/>
              <a:t> Set profiles</a:t>
            </a:r>
            <a:r>
              <a:rPr lang="en-US" dirty="0"/>
              <a:t>.</a:t>
            </a:r>
            <a:endParaRPr dirty="0"/>
          </a:p>
          <a:p>
            <a:r>
              <a:rPr dirty="0"/>
              <a:t> ”Write once, run anywhere?”</a:t>
            </a:r>
          </a:p>
          <a:p>
            <a:pPr lvl="1"/>
            <a:r>
              <a:rPr dirty="0"/>
              <a:t> Not exactly!</a:t>
            </a:r>
          </a:p>
          <a:p>
            <a:endParaRPr dirty="0"/>
          </a:p>
          <a:p>
            <a:endParaRPr dirty="0"/>
          </a:p>
          <a:p>
            <a:endParaRPr dirty="0"/>
          </a:p>
          <a:p>
            <a:endParaRPr dirty="0"/>
          </a:p>
          <a:p>
            <a:endParaRPr dirty="0"/>
          </a:p>
          <a:p>
            <a:endParaRPr dirty="0"/>
          </a:p>
        </p:txBody>
      </p:sp>
      <p:pic>
        <p:nvPicPr>
          <p:cNvPr id="4" name="Picture 3" descr="architecture-business-cabinet-325229.jpg"/>
          <p:cNvPicPr>
            <a:picLocks noChangeAspect="1"/>
          </p:cNvPicPr>
          <p:nvPr/>
        </p:nvPicPr>
        <p:blipFill>
          <a:blip r:embed="rId3"/>
          <a:stretch>
            <a:fillRect/>
          </a:stretch>
        </p:blipFill>
        <p:spPr>
          <a:xfrm>
            <a:off x="3270226" y="4238664"/>
            <a:ext cx="5585303" cy="1954856"/>
          </a:xfrm>
          <a:prstGeom prst="rect">
            <a:avLst/>
          </a:prstGeom>
        </p:spPr>
      </p:pic>
      <p:sp>
        <p:nvSpPr>
          <p:cNvPr id="5" name="Footer Placeholder 4">
            <a:extLst>
              <a:ext uri="{FF2B5EF4-FFF2-40B4-BE49-F238E27FC236}">
                <a16:creationId xmlns:a16="http://schemas.microsoft.com/office/drawing/2014/main" id="{6BFB47B5-3045-B74B-A176-E1300691847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AE24EF0-25F5-BA42-AA7D-4D23E75AB7A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3"/>
          <a:stretch>
            <a:fillRect/>
          </a:stretch>
        </p:blipFill>
        <p:spPr>
          <a:xfrm>
            <a:off x="374904" y="1828800"/>
            <a:ext cx="7735823" cy="3481706"/>
          </a:xfrm>
          <a:prstGeom prst="rect">
            <a:avLst/>
          </a:prstGeom>
        </p:spPr>
      </p:pic>
      <p:sp>
        <p:nvSpPr>
          <p:cNvPr id="5" name="Footer Placeholder 4">
            <a:extLst>
              <a:ext uri="{FF2B5EF4-FFF2-40B4-BE49-F238E27FC236}">
                <a16:creationId xmlns:a16="http://schemas.microsoft.com/office/drawing/2014/main" id="{AC13D05A-42D4-DC42-AAB3-5ECFA61512E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F49797F-ADE2-D646-8123-6A681C52C8E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p:txBody>
          <a:bodyPr/>
          <a:lstStyle/>
          <a:p>
            <a:r>
              <a:rPr dirty="0"/>
              <a:t> Easy to Configure</a:t>
            </a:r>
          </a:p>
          <a:p>
            <a:r>
              <a:rPr dirty="0"/>
              <a:t> Easy to Deploy</a:t>
            </a:r>
          </a:p>
          <a:p>
            <a:r>
              <a:rPr dirty="0"/>
              <a:t> Good for Most Use Cases.</a:t>
            </a:r>
          </a:p>
          <a:p>
            <a:r>
              <a:rPr dirty="0"/>
              <a:t> We all already use Docker!</a:t>
            </a:r>
          </a:p>
        </p:txBody>
      </p:sp>
      <p:sp>
        <p:nvSpPr>
          <p:cNvPr id="4" name="Footer Placeholder 4">
            <a:extLst>
              <a:ext uri="{FF2B5EF4-FFF2-40B4-BE49-F238E27FC236}">
                <a16:creationId xmlns:a16="http://schemas.microsoft.com/office/drawing/2014/main" id="{35440CAE-1498-1D4D-97E7-E22F176F306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E8851FB-4116-F04E-AE31-BCC9CB475F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
        <p:nvSpPr>
          <p:cNvPr id="4" name="Footer Placeholder 4">
            <a:extLst>
              <a:ext uri="{FF2B5EF4-FFF2-40B4-BE49-F238E27FC236}">
                <a16:creationId xmlns:a16="http://schemas.microsoft.com/office/drawing/2014/main" id="{31DF2C71-8F01-A045-BDAE-B59C1D3D381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62085DF-89AA-D340-ACEE-EB0101E0613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734465983"/>
              </p:ext>
            </p:extLst>
          </p:nvPr>
        </p:nvGraphicFramePr>
        <p:xfrm>
          <a:off x="371475" y="1379349"/>
          <a:ext cx="8486776" cy="4694878"/>
        </p:xfrm>
        <a:graphic>
          <a:graphicData uri="http://schemas.openxmlformats.org/drawingml/2006/table">
            <a:tbl>
              <a:tblPr firstRow="1" bandRow="1">
                <a:tableStyleId>{5C22544A-7EE6-4342-B048-85BDC9FD1C3A}</a:tableStyleId>
              </a:tblPr>
              <a:tblGrid>
                <a:gridCol w="2121694">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2121694">
                  <a:extLst>
                    <a:ext uri="{9D8B030D-6E8A-4147-A177-3AD203B41FA5}">
                      <a16:colId xmlns:a16="http://schemas.microsoft.com/office/drawing/2014/main" val="20002"/>
                    </a:ext>
                  </a:extLst>
                </a:gridCol>
                <a:gridCol w="2121694">
                  <a:extLst>
                    <a:ext uri="{9D8B030D-6E8A-4147-A177-3AD203B41FA5}">
                      <a16:colId xmlns:a16="http://schemas.microsoft.com/office/drawing/2014/main" val="20003"/>
                    </a:ext>
                  </a:extLst>
                </a:gridCol>
              </a:tblGrid>
              <a:tr h="409297">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09297">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09297">
                <a:tc>
                  <a:txBody>
                    <a:bodyPr/>
                    <a:lstStyle/>
                    <a:p>
                      <a:r>
                        <a:t>Maturity</a:t>
                      </a:r>
                    </a:p>
                  </a:txBody>
                  <a:tcPr/>
                </a:tc>
                <a:tc>
                  <a:txBody>
                    <a:bodyPr/>
                    <a:lstStyle/>
                    <a:p>
                      <a:r>
                        <a:t>Fairly Immature</a:t>
                      </a:r>
                    </a:p>
                  </a:txBody>
                  <a:tcPr/>
                </a:tc>
                <a:tc>
                  <a:txBody>
                    <a:bodyPr/>
                    <a:lstStyle/>
                    <a:p>
                      <a:r>
                        <a:t>Mature</a:t>
                      </a:r>
                    </a:p>
                  </a:txBody>
                  <a:tcPr/>
                </a:tc>
                <a:tc>
                  <a:txBody>
                    <a:bodyPr/>
                    <a:lstStyle/>
                    <a:p>
                      <a:r>
                        <a:rPr dirty="0"/>
                        <a:t>Very Mature</a:t>
                      </a:r>
                    </a:p>
                  </a:txBody>
                  <a:tcPr/>
                </a:tc>
                <a:extLst>
                  <a:ext uri="{0D108BD9-81ED-4DB2-BD59-A6C34878D82A}">
                    <a16:rowId xmlns:a16="http://schemas.microsoft.com/office/drawing/2014/main" val="10002"/>
                  </a:ext>
                </a:extLst>
              </a:tr>
              <a:tr h="409297">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09297">
                <a:tc>
                  <a:txBody>
                    <a:bodyPr/>
                    <a:lstStyle/>
                    <a:p>
                      <a:r>
                        <a:rPr dirty="0"/>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09297">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09297">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09297">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09297">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1011205">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rPr dirty="0"/>
                        <a:t>Robust, mature platform designed  for thousands of nodes.</a:t>
                      </a:r>
                    </a:p>
                  </a:txBody>
                  <a:tcPr/>
                </a:tc>
                <a:extLst>
                  <a:ext uri="{0D108BD9-81ED-4DB2-BD59-A6C34878D82A}">
                    <a16:rowId xmlns:a16="http://schemas.microsoft.com/office/drawing/2014/main" val="10009"/>
                  </a:ext>
                </a:extLst>
              </a:tr>
            </a:tbl>
          </a:graphicData>
        </a:graphic>
      </p:graphicFrame>
      <p:sp>
        <p:nvSpPr>
          <p:cNvPr id="5" name="Footer Placeholder 4">
            <a:extLst>
              <a:ext uri="{FF2B5EF4-FFF2-40B4-BE49-F238E27FC236}">
                <a16:creationId xmlns:a16="http://schemas.microsoft.com/office/drawing/2014/main" id="{89F3D799-99BE-1A4D-A1EF-DBFB123A0A9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674BC0-591E-5C45-8FBC-63329F2A24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rPr dirty="0"/>
              <a:t> Starting a new swarm is easy!</a:t>
            </a:r>
          </a:p>
          <a:p>
            <a:r>
              <a:rPr dirty="0"/>
              <a:t> Simply run the following:</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487168"/>
            <a:ext cx="9144000" cy="2712574"/>
          </a:xfrm>
          <a:prstGeom prst="rect">
            <a:avLst/>
          </a:prstGeom>
        </p:spPr>
      </p:pic>
      <p:sp>
        <p:nvSpPr>
          <p:cNvPr id="5" name="Footer Placeholder 4">
            <a:extLst>
              <a:ext uri="{FF2B5EF4-FFF2-40B4-BE49-F238E27FC236}">
                <a16:creationId xmlns:a16="http://schemas.microsoft.com/office/drawing/2014/main" id="{30746A54-94E3-FA41-B74A-D1E7921EC43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78A2EC3-818D-BF43-B813-033BD5957CA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Connecting to the Swarm</a:t>
            </a:r>
          </a:p>
        </p:txBody>
      </p:sp>
      <p:sp>
        <p:nvSpPr>
          <p:cNvPr id="3" name="Content Placeholder 2"/>
          <p:cNvSpPr>
            <a:spLocks noGrp="1"/>
          </p:cNvSpPr>
          <p:nvPr>
            <p:ph idx="1"/>
          </p:nvPr>
        </p:nvSpPr>
        <p:spPr/>
        <p:txBody>
          <a:bodyPr/>
          <a:lstStyle/>
          <a:p>
            <a:r>
              <a:t> We need to connect another machine</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157984"/>
            <a:ext cx="8893512" cy="1111689"/>
          </a:xfrm>
          <a:prstGeom prst="rect">
            <a:avLst/>
          </a:prstGeom>
        </p:spPr>
      </p:pic>
      <p:sp>
        <p:nvSpPr>
          <p:cNvPr id="5" name="Footer Placeholder 4">
            <a:extLst>
              <a:ext uri="{FF2B5EF4-FFF2-40B4-BE49-F238E27FC236}">
                <a16:creationId xmlns:a16="http://schemas.microsoft.com/office/drawing/2014/main" id="{13D3FCFA-CAB6-0C47-901C-1BCFA2E7178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0033DAD-94AE-8942-A39E-48C64FDAA8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7112000" cy="736600"/>
          </a:xfrm>
          <a:prstGeom prst="rect">
            <a:avLst/>
          </a:prstGeom>
        </p:spPr>
      </p:pic>
      <p:sp>
        <p:nvSpPr>
          <p:cNvPr id="5" name="Footer Placeholder 4">
            <a:extLst>
              <a:ext uri="{FF2B5EF4-FFF2-40B4-BE49-F238E27FC236}">
                <a16:creationId xmlns:a16="http://schemas.microsoft.com/office/drawing/2014/main" id="{45402C09-F66A-1B41-9C15-FF6E2899A32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A81D533-6DCD-2B48-87F6-1BA378D8ED9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2425700"/>
          </a:xfrm>
          <a:prstGeom prst="rect">
            <a:avLst/>
          </a:prstGeom>
        </p:spPr>
      </p:pic>
      <p:sp>
        <p:nvSpPr>
          <p:cNvPr id="5" name="Footer Placeholder 4">
            <a:extLst>
              <a:ext uri="{FF2B5EF4-FFF2-40B4-BE49-F238E27FC236}">
                <a16:creationId xmlns:a16="http://schemas.microsoft.com/office/drawing/2014/main" id="{6370C842-C8F1-A24E-8430-90083E71823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C212DB5-F5C0-FB41-8CE4-AC69124548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rPr dirty="0"/>
              <a:t> Great </a:t>
            </a:r>
            <a:r>
              <a:rPr lang="en-US" dirty="0"/>
              <a:t>n</a:t>
            </a:r>
            <a:r>
              <a:rPr dirty="0"/>
              <a:t>ews! Our </a:t>
            </a:r>
            <a:r>
              <a:rPr lang="en-US" dirty="0"/>
              <a:t>a</a:t>
            </a:r>
            <a:r>
              <a:rPr dirty="0"/>
              <a:t>pp is very popular.  Need to scale up to a bigger, better server!</a:t>
            </a:r>
          </a:p>
          <a:p>
            <a:r>
              <a:rPr dirty="0"/>
              <a:t> No problem, right?  Wrong!</a:t>
            </a:r>
          </a:p>
          <a:p>
            <a:r>
              <a:rPr dirty="0"/>
              <a:t> Create New Server</a:t>
            </a:r>
            <a:r>
              <a:rPr lang="en-US" dirty="0"/>
              <a:t>:</a:t>
            </a:r>
            <a:endParaRPr dirty="0"/>
          </a:p>
          <a:p>
            <a:pPr marL="0" lvl="1" indent="0">
              <a:buNone/>
            </a:pPr>
            <a:r>
              <a:rPr lang="en-US" dirty="0"/>
              <a:t> </a:t>
            </a:r>
            <a:r>
              <a:rPr dirty="0"/>
              <a:t>Complete </a:t>
            </a:r>
            <a:r>
              <a:rPr lang="en-US" dirty="0"/>
              <a:t>s</a:t>
            </a:r>
            <a:r>
              <a:rPr dirty="0"/>
              <a:t>teps: </a:t>
            </a:r>
            <a:endParaRPr lang="en-US" dirty="0"/>
          </a:p>
          <a:p>
            <a:pPr marL="342900" lvl="1" indent="-342900">
              <a:buFont typeface="+mj-lt"/>
              <a:buAutoNum type="arabicPeriod"/>
            </a:pPr>
            <a:r>
              <a:rPr dirty="0"/>
              <a:t>Install OS, install dependencies</a:t>
            </a:r>
            <a:r>
              <a:rPr lang="en-US" dirty="0"/>
              <a:t>.</a:t>
            </a:r>
            <a:endParaRPr dirty="0"/>
          </a:p>
          <a:p>
            <a:pPr marL="0" lvl="1" indent="0">
              <a:buNone/>
            </a:pPr>
            <a:r>
              <a:rPr lang="en-US" dirty="0">
                <a:solidFill>
                  <a:srgbClr val="E87722"/>
                </a:solidFill>
              </a:rPr>
              <a:t>2.</a:t>
            </a:r>
            <a:r>
              <a:rPr dirty="0">
                <a:solidFill>
                  <a:srgbClr val="E87722"/>
                </a:solidFill>
              </a:rPr>
              <a:t> </a:t>
            </a:r>
            <a:r>
              <a:rPr dirty="0"/>
              <a:t>Fight fires</a:t>
            </a:r>
            <a:r>
              <a:rPr lang="en-US" dirty="0"/>
              <a:t>.</a:t>
            </a:r>
            <a:endParaRPr dirty="0"/>
          </a:p>
          <a:p>
            <a:pPr marL="0" lvl="1" indent="0">
              <a:buNone/>
            </a:pPr>
            <a:r>
              <a:rPr lang="en-US" dirty="0">
                <a:solidFill>
                  <a:srgbClr val="E87722"/>
                </a:solidFill>
              </a:rPr>
              <a:t>3. </a:t>
            </a:r>
            <a:r>
              <a:rPr dirty="0"/>
              <a:t>Fix </a:t>
            </a:r>
            <a:r>
              <a:rPr lang="en-US" dirty="0"/>
              <a:t>p</a:t>
            </a:r>
            <a:r>
              <a:rPr dirty="0"/>
              <a:t>roblems</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accident-action-danger-260367.jpg"/>
          <p:cNvPicPr>
            <a:picLocks noChangeAspect="1"/>
          </p:cNvPicPr>
          <p:nvPr/>
        </p:nvPicPr>
        <p:blipFill>
          <a:blip r:embed="rId3"/>
          <a:stretch>
            <a:fillRect/>
          </a:stretch>
        </p:blipFill>
        <p:spPr>
          <a:xfrm>
            <a:off x="3863983" y="2909022"/>
            <a:ext cx="4991546" cy="3321297"/>
          </a:xfrm>
          <a:prstGeom prst="rect">
            <a:avLst/>
          </a:prstGeom>
        </p:spPr>
      </p:pic>
      <p:sp>
        <p:nvSpPr>
          <p:cNvPr id="5" name="Footer Placeholder 4">
            <a:extLst>
              <a:ext uri="{FF2B5EF4-FFF2-40B4-BE49-F238E27FC236}">
                <a16:creationId xmlns:a16="http://schemas.microsoft.com/office/drawing/2014/main" id="{3033609B-E497-9247-AF15-50BC31BF5A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DAE0D22-71AB-8E4D-884C-09F5AAD916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
        <p:nvSpPr>
          <p:cNvPr id="4" name="Footer Placeholder 4">
            <a:extLst>
              <a:ext uri="{FF2B5EF4-FFF2-40B4-BE49-F238E27FC236}">
                <a16:creationId xmlns:a16="http://schemas.microsoft.com/office/drawing/2014/main" id="{808C9D9B-ADB5-B543-9126-A2A8D65DFAC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1AF229E-C073-B243-A827-AEEADE6DD5D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5130800" cy="2184400"/>
          </a:xfrm>
          <a:prstGeom prst="rect">
            <a:avLst/>
          </a:prstGeom>
        </p:spPr>
      </p:pic>
      <p:sp>
        <p:nvSpPr>
          <p:cNvPr id="5" name="Footer Placeholder 4">
            <a:extLst>
              <a:ext uri="{FF2B5EF4-FFF2-40B4-BE49-F238E27FC236}">
                <a16:creationId xmlns:a16="http://schemas.microsoft.com/office/drawing/2014/main" id="{3D8154CF-2258-E34D-9959-B22A00E1568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6AD74E2-3E0F-D249-963C-7125CBF6264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
        <p:nvSpPr>
          <p:cNvPr id="4" name="Footer Placeholder 4">
            <a:extLst>
              <a:ext uri="{FF2B5EF4-FFF2-40B4-BE49-F238E27FC236}">
                <a16:creationId xmlns:a16="http://schemas.microsoft.com/office/drawing/2014/main" id="{EB2A2252-6E1B-6848-9FC3-86BEDA2DE36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E765E9A-0298-0645-88EF-759B2176474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a:t>
            </a:r>
          </a:p>
        </p:txBody>
      </p:sp>
      <p:sp>
        <p:nvSpPr>
          <p:cNvPr id="3" name="Content Placeholder 2"/>
          <p:cNvSpPr>
            <a:spLocks noGrp="1"/>
          </p:cNvSpPr>
          <p:nvPr>
            <p:ph idx="1"/>
          </p:nvPr>
        </p:nvSpPr>
        <p:spPr/>
        <p:txBody>
          <a:bodyPr/>
          <a:lstStyle/>
          <a:p>
            <a:r>
              <a:rPr dirty="0"/>
              <a:t> Docker service runs as root</a:t>
            </a:r>
          </a:p>
          <a:p>
            <a:r>
              <a:rPr dirty="0"/>
              <a:t> Normal users needs to "</a:t>
            </a:r>
            <a:r>
              <a:rPr dirty="0" err="1"/>
              <a:t>sudo</a:t>
            </a:r>
            <a:r>
              <a:rPr dirty="0"/>
              <a:t>"</a:t>
            </a:r>
          </a:p>
          <a:p>
            <a:pPr lvl="1"/>
            <a:r>
              <a:rPr dirty="0"/>
              <a:t> Very</a:t>
            </a:r>
            <a:r>
              <a:rPr b="1" dirty="0"/>
              <a:t> annoying</a:t>
            </a:r>
            <a:r>
              <a:rPr dirty="0"/>
              <a:t> for development.</a:t>
            </a:r>
          </a:p>
          <a:p>
            <a:r>
              <a:rPr dirty="0"/>
              <a:t> Can add user to</a:t>
            </a:r>
            <a:r>
              <a:rPr dirty="0">
                <a:latin typeface="Courier New"/>
              </a:rPr>
              <a:t> </a:t>
            </a:r>
            <a:r>
              <a:rPr dirty="0" err="1">
                <a:latin typeface="Courier New"/>
              </a:rPr>
              <a:t>docker</a:t>
            </a:r>
            <a:r>
              <a:rPr dirty="0"/>
              <a:t> group:</a:t>
            </a:r>
          </a:p>
          <a:p>
            <a:pPr lvl="1"/>
            <a:r>
              <a:rPr b="1" dirty="0"/>
              <a:t> BEWARE!</a:t>
            </a:r>
            <a:r>
              <a:rPr dirty="0"/>
              <a:t> Gives user root access!</a:t>
            </a:r>
          </a:p>
        </p:txBody>
      </p:sp>
      <p:sp>
        <p:nvSpPr>
          <p:cNvPr id="4" name="Footer Placeholder 4">
            <a:extLst>
              <a:ext uri="{FF2B5EF4-FFF2-40B4-BE49-F238E27FC236}">
                <a16:creationId xmlns:a16="http://schemas.microsoft.com/office/drawing/2014/main" id="{E7D65ED5-C122-BA44-A2E4-D4979082CDE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A66A5B-4BA4-CD42-AA0F-000DF9B0D8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
        <p:nvSpPr>
          <p:cNvPr id="4" name="Footer Placeholder 4">
            <a:extLst>
              <a:ext uri="{FF2B5EF4-FFF2-40B4-BE49-F238E27FC236}">
                <a16:creationId xmlns:a16="http://schemas.microsoft.com/office/drawing/2014/main" id="{03D95797-CB6B-7641-B99B-567CFAB971B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FD9ED1E-E514-EC44-AF6D-5AFECFEF2F7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rPr dirty="0"/>
              <a:t> </a:t>
            </a:r>
            <a:r>
              <a:rPr dirty="0" err="1"/>
              <a:t>Dockerfiles</a:t>
            </a:r>
            <a:r>
              <a:rPr dirty="0"/>
              <a:t> always come from</a:t>
            </a:r>
            <a:r>
              <a:rPr b="1" dirty="0"/>
              <a:t> somewhere</a:t>
            </a:r>
            <a:r>
              <a:rPr dirty="0"/>
              <a:t> .</a:t>
            </a:r>
          </a:p>
          <a:p>
            <a:r>
              <a:rPr dirty="0"/>
              <a:t> We don't start from scratch</a:t>
            </a:r>
          </a:p>
          <a:p>
            <a:r>
              <a:rPr dirty="0"/>
              <a:t> Usually some Linux, like alpine.</a:t>
            </a:r>
          </a:p>
          <a:p>
            <a:r>
              <a:rPr dirty="0"/>
              <a:t> Here, we will use Ubuntu:</a:t>
            </a:r>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
        <p:nvSpPr>
          <p:cNvPr id="5" name="Footer Placeholder 4">
            <a:extLst>
              <a:ext uri="{FF2B5EF4-FFF2-40B4-BE49-F238E27FC236}">
                <a16:creationId xmlns:a16="http://schemas.microsoft.com/office/drawing/2014/main" id="{9A48A4A5-1C94-9240-A188-25FD60E5F6E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56E6C2-3144-7741-B705-0F50FDA8FF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
        <p:nvSpPr>
          <p:cNvPr id="4" name="Footer Placeholder 4">
            <a:extLst>
              <a:ext uri="{FF2B5EF4-FFF2-40B4-BE49-F238E27FC236}">
                <a16:creationId xmlns:a16="http://schemas.microsoft.com/office/drawing/2014/main" id="{FF8D72F9-DA6C-0E4B-83A3-C2BE03C82F7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9040615-8DD6-5E47-90B8-50345927E2E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
        <p:nvSpPr>
          <p:cNvPr id="5" name="Footer Placeholder 4">
            <a:extLst>
              <a:ext uri="{FF2B5EF4-FFF2-40B4-BE49-F238E27FC236}">
                <a16:creationId xmlns:a16="http://schemas.microsoft.com/office/drawing/2014/main" id="{89A8662D-CEFB-E448-8121-5F6049BE2ED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CDF284B-374F-4E4C-9E42-844BF57E87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rPr dirty="0"/>
              <a:t> We use the</a:t>
            </a:r>
            <a:r>
              <a:rPr dirty="0">
                <a:latin typeface="Courier New"/>
              </a:rPr>
              <a:t> </a:t>
            </a:r>
            <a:r>
              <a:rPr dirty="0" err="1">
                <a:latin typeface="Courier New"/>
              </a:rPr>
              <a:t>docker</a:t>
            </a:r>
            <a:r>
              <a:rPr dirty="0">
                <a:latin typeface="Courier New"/>
              </a:rPr>
              <a:t> build</a:t>
            </a:r>
            <a:r>
              <a:rPr dirty="0"/>
              <a:t> command to build.</a:t>
            </a:r>
          </a:p>
          <a:p>
            <a:r>
              <a:rPr dirty="0"/>
              <a:t> We have to have a </a:t>
            </a:r>
            <a:r>
              <a:rPr dirty="0" err="1"/>
              <a:t>Dockerfile</a:t>
            </a:r>
            <a:r>
              <a:rPr dirty="0"/>
              <a:t> in the root of the directory</a:t>
            </a:r>
          </a:p>
          <a:p>
            <a:r>
              <a:rPr dirty="0"/>
              <a:t> </a:t>
            </a:r>
            <a:r>
              <a:rPr dirty="0" err="1"/>
              <a:t>Exaple</a:t>
            </a:r>
            <a:r>
              <a:rPr dirty="0"/>
              <a:t>:</a:t>
            </a:r>
          </a:p>
          <a:p>
            <a:endParaRPr dirty="0"/>
          </a:p>
          <a:p>
            <a:endParaRPr dirty="0"/>
          </a:p>
          <a:p>
            <a:endParaRPr dirty="0"/>
          </a:p>
          <a:p>
            <a:endParaRPr dirty="0"/>
          </a:p>
          <a:p>
            <a:r>
              <a:rPr dirty="0"/>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
        <p:nvSpPr>
          <p:cNvPr id="5" name="Footer Placeholder 4">
            <a:extLst>
              <a:ext uri="{FF2B5EF4-FFF2-40B4-BE49-F238E27FC236}">
                <a16:creationId xmlns:a16="http://schemas.microsoft.com/office/drawing/2014/main" id="{4CECA657-0B25-F948-A5BB-C0AC2C117F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D9A5EE-8033-FF49-81D8-8E49DE470F8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 to Cloud</a:t>
            </a:r>
          </a:p>
        </p:txBody>
      </p:sp>
      <p:sp>
        <p:nvSpPr>
          <p:cNvPr id="3" name="Content Placeholder 2"/>
          <p:cNvSpPr>
            <a:spLocks noGrp="1"/>
          </p:cNvSpPr>
          <p:nvPr>
            <p:ph idx="1"/>
          </p:nvPr>
        </p:nvSpPr>
        <p:spPr/>
        <p:txBody>
          <a:bodyPr/>
          <a:lstStyle/>
          <a:p>
            <a:r>
              <a:rPr dirty="0"/>
              <a:t> Redeploy to Cloud</a:t>
            </a:r>
          </a:p>
          <a:p>
            <a:pPr lvl="1"/>
            <a:r>
              <a:rPr dirty="0"/>
              <a:t> Cloud </a:t>
            </a:r>
            <a:r>
              <a:rPr lang="en-US" dirty="0"/>
              <a:t>c</a:t>
            </a:r>
            <a:r>
              <a:rPr dirty="0"/>
              <a:t>onfiguration is different</a:t>
            </a:r>
          </a:p>
          <a:p>
            <a:pPr lvl="1"/>
            <a:r>
              <a:rPr dirty="0"/>
              <a:t> Redeploy</a:t>
            </a:r>
          </a:p>
          <a:p>
            <a:pPr lvl="1"/>
            <a:r>
              <a:rPr dirty="0"/>
              <a:t> Re-Test</a:t>
            </a:r>
          </a:p>
          <a:p>
            <a:pPr lvl="1"/>
            <a:r>
              <a:rPr dirty="0"/>
              <a:t> Fix </a:t>
            </a:r>
            <a:r>
              <a:rPr lang="en-US" dirty="0"/>
              <a:t>f</a:t>
            </a:r>
            <a:r>
              <a:rPr dirty="0"/>
              <a:t>ires</a:t>
            </a:r>
          </a:p>
        </p:txBody>
      </p:sp>
      <p:sp>
        <p:nvSpPr>
          <p:cNvPr id="4" name="Footer Placeholder 4">
            <a:extLst>
              <a:ext uri="{FF2B5EF4-FFF2-40B4-BE49-F238E27FC236}">
                <a16:creationId xmlns:a16="http://schemas.microsoft.com/office/drawing/2014/main" id="{16F94227-10B7-F449-9BB4-4C178FF100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0A1209-6855-C84F-8FA0-D0F16FBBC6F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a:t>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4.1: Dockerfile</a:t>
            </a:r>
          </a:p>
        </p:txBody>
      </p:sp>
      <p:sp>
        <p:nvSpPr>
          <p:cNvPr id="3" name="Content Placeholder 2"/>
          <p:cNvSpPr>
            <a:spLocks noGrp="1"/>
          </p:cNvSpPr>
          <p:nvPr>
            <p:ph idx="1"/>
          </p:nvPr>
        </p:nvSpPr>
        <p:spPr/>
        <p:txBody>
          <a:bodyPr/>
          <a:lstStyle/>
          <a:p>
            <a:r>
              <a:t> Navigate docker-labs/04-Dockerfile/README.md</a:t>
            </a:r>
          </a:p>
        </p:txBody>
      </p:sp>
      <p:sp>
        <p:nvSpPr>
          <p:cNvPr id="4" name="Footer Placeholder 4">
            <a:extLst>
              <a:ext uri="{FF2B5EF4-FFF2-40B4-BE49-F238E27FC236}">
                <a16:creationId xmlns:a16="http://schemas.microsoft.com/office/drawing/2014/main" id="{79AEC453-802F-7349-BAAF-8F0E8297C86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863F81F-D028-064A-BF39-5BF3D285ADC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endParaRPr dirty="0"/>
          </a:p>
          <a:p>
            <a:endParaRPr dirty="0"/>
          </a:p>
          <a:p>
            <a:endParaRPr dirty="0"/>
          </a:p>
          <a:p>
            <a:r>
              <a:rPr dirty="0"/>
              <a:t> How do we know if a container is healthy?</a:t>
            </a:r>
          </a:p>
          <a:p>
            <a:r>
              <a:rPr dirty="0"/>
              <a:t> Docker doesn't interfere with </a:t>
            </a:r>
            <a:r>
              <a:rPr dirty="0" err="1"/>
              <a:t>conatiner</a:t>
            </a:r>
            <a:endParaRPr dirty="0"/>
          </a:p>
          <a:p>
            <a:r>
              <a:rPr dirty="0"/>
              <a:t> "Agnostic Design"</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
        <p:nvSpPr>
          <p:cNvPr id="5" name="Footer Placeholder 4">
            <a:extLst>
              <a:ext uri="{FF2B5EF4-FFF2-40B4-BE49-F238E27FC236}">
                <a16:creationId xmlns:a16="http://schemas.microsoft.com/office/drawing/2014/main" id="{3DCFC001-1D0E-1442-B40C-26E924D1213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9ED7628A-09E9-DC42-91BD-17956C7F9A8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a:t>
            </a:r>
          </a:p>
        </p:txBody>
      </p:sp>
      <p:sp>
        <p:nvSpPr>
          <p:cNvPr id="3" name="Content Placeholder 2"/>
          <p:cNvSpPr>
            <a:spLocks noGrp="1"/>
          </p:cNvSpPr>
          <p:nvPr>
            <p:ph idx="1"/>
          </p:nvPr>
        </p:nvSpPr>
        <p:spPr/>
        <p:txBody>
          <a:bodyPr/>
          <a:lstStyle/>
          <a:p>
            <a:r>
              <a:t> Health Checks should be specified in the Dockerfile.</a:t>
            </a:r>
          </a:p>
        </p:txBody>
      </p:sp>
      <p:sp>
        <p:nvSpPr>
          <p:cNvPr id="4" name="Footer Placeholder 4">
            <a:extLst>
              <a:ext uri="{FF2B5EF4-FFF2-40B4-BE49-F238E27FC236}">
                <a16:creationId xmlns:a16="http://schemas.microsoft.com/office/drawing/2014/main" id="{3510C3B1-9A05-5948-B51F-FC327BAB34B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B4A0FC5-C8E8-D449-A24D-96746B05F96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3"/>
          <a:stretch>
            <a:fillRect/>
          </a:stretch>
        </p:blipFill>
        <p:spPr>
          <a:xfrm>
            <a:off x="0" y="3010316"/>
            <a:ext cx="9855200" cy="495300"/>
          </a:xfrm>
          <a:prstGeom prst="rect">
            <a:avLst/>
          </a:prstGeom>
        </p:spPr>
      </p:pic>
      <p:sp>
        <p:nvSpPr>
          <p:cNvPr id="5" name="Footer Placeholder 4">
            <a:extLst>
              <a:ext uri="{FF2B5EF4-FFF2-40B4-BE49-F238E27FC236}">
                <a16:creationId xmlns:a16="http://schemas.microsoft.com/office/drawing/2014/main" id="{DF47E25F-79DE-584C-BCB6-3FA2ECA88D9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60BE86F-646C-F341-8A79-50A9B629C59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rPr dirty="0"/>
              <a:t> Docker Swarm</a:t>
            </a:r>
            <a:r>
              <a:rPr b="1" dirty="0"/>
              <a:t> requires</a:t>
            </a:r>
            <a:r>
              <a:rPr dirty="0"/>
              <a:t> positive health checks</a:t>
            </a:r>
          </a:p>
          <a:p>
            <a:r>
              <a:rPr dirty="0"/>
              <a:t> That means your app should have at least one!</a:t>
            </a:r>
          </a:p>
          <a:p>
            <a:r>
              <a:rPr dirty="0"/>
              <a:t> Good practice </a:t>
            </a:r>
            <a:r>
              <a:rPr dirty="0" err="1"/>
              <a:t>ot</a:t>
            </a:r>
            <a:r>
              <a:rPr dirty="0"/>
              <a:t> have </a:t>
            </a:r>
            <a:r>
              <a:rPr dirty="0" err="1"/>
              <a:t>sevreal</a:t>
            </a:r>
            <a:endParaRPr dirty="0"/>
          </a:p>
        </p:txBody>
      </p:sp>
      <p:sp>
        <p:nvSpPr>
          <p:cNvPr id="4" name="Footer Placeholder 4">
            <a:extLst>
              <a:ext uri="{FF2B5EF4-FFF2-40B4-BE49-F238E27FC236}">
                <a16:creationId xmlns:a16="http://schemas.microsoft.com/office/drawing/2014/main" id="{04E3A2E3-1F50-1E4F-A8B8-D1DC2F6F46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B14DCF6-150E-5140-ADCA-CCDF8198C75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95</a:t>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
        <p:nvSpPr>
          <p:cNvPr id="4" name="Footer Placeholder 4">
            <a:extLst>
              <a:ext uri="{FF2B5EF4-FFF2-40B4-BE49-F238E27FC236}">
                <a16:creationId xmlns:a16="http://schemas.microsoft.com/office/drawing/2014/main" id="{A2B2F611-4DF9-1048-8BBD-D2C40788D82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6CE541B1-FA6F-064C-94DF-24C86C2FAD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97</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2467946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98</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67584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3455</TotalTime>
  <Words>5170</Words>
  <Application>Microsoft Macintosh PowerPoint</Application>
  <PresentationFormat>On-screen Show (4:3)</PresentationFormat>
  <Paragraphs>1287</Paragraphs>
  <Slides>98</Slides>
  <Notes>84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98</vt:i4>
      </vt:variant>
    </vt:vector>
  </HeadingPairs>
  <TitlesOfParts>
    <vt:vector size="111"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Wingdings</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Problems?</vt:lpstr>
      <vt:lpstr>Windows DLL Problem</vt:lpstr>
      <vt:lpstr>Dependency Problem</vt:lpstr>
      <vt:lpstr>Solutions to Dependency Problem</vt:lpstr>
      <vt:lpstr>The Matrix from Problem</vt:lpstr>
      <vt:lpstr>Delivering a Comprehensive Application </vt:lpstr>
      <vt:lpstr>Virtual Machines (VMs)</vt:lpstr>
      <vt:lpstr>There is a Better Way: Virtualization</vt:lpstr>
      <vt:lpstr>The History of Virtualization</vt:lpstr>
      <vt:lpstr>History of Virtualization (Continued)</vt:lpstr>
      <vt:lpstr>Virtualization Providers</vt:lpstr>
      <vt:lpstr>The Cost of Virtualization</vt:lpstr>
      <vt:lpstr>The Problem with Virtualization</vt:lpstr>
      <vt:lpstr>Introducing Containers</vt:lpstr>
      <vt:lpstr>What are Containers</vt:lpstr>
      <vt:lpstr>Containers Versus Virtual Machines</vt:lpstr>
      <vt:lpstr>Containers Versus Package Managers</vt:lpstr>
      <vt:lpstr>Solving the Matrix from Problem</vt:lpstr>
      <vt:lpstr>When NOT to use Containers</vt:lpstr>
      <vt:lpstr>Container History</vt:lpstr>
      <vt:lpstr>History of Containers</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Lab 2.1: Alpine</vt:lpstr>
      <vt:lpstr>Docker RM</vt:lpstr>
      <vt:lpstr>Removing a Container</vt:lpstr>
      <vt:lpstr>Lab 2.2: Deleting</vt:lpstr>
      <vt:lpstr>Docker Operations</vt:lpstr>
      <vt:lpstr>Networking</vt:lpstr>
      <vt:lpstr>Port Mapping</vt:lpstr>
      <vt:lpstr>Running a Web Server</vt:lpstr>
      <vt:lpstr>Mapping nginx</vt:lpstr>
      <vt:lpstr>Running in Background</vt:lpstr>
      <vt:lpstr>Lab 3.1: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4.1: Dockerfile</vt:lpstr>
      <vt:lpstr>Health Checks</vt:lpstr>
      <vt:lpstr>Container Health</vt:lpstr>
      <vt:lpstr>Health Checks</vt:lpstr>
      <vt:lpstr>Health Check Example</vt:lpstr>
      <vt:lpstr>Health Checks and Docker Swarm</vt:lpstr>
      <vt:lpstr>Conclusions</vt:lpstr>
      <vt:lpstr>Discussion: TBD</vt:lpstr>
      <vt:lpstr>Discussion: TBD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162</cp:revision>
  <dcterms:created xsi:type="dcterms:W3CDTF">2017-05-18T19:46:44Z</dcterms:created>
  <dcterms:modified xsi:type="dcterms:W3CDTF">2018-07-23T12:09:09Z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